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317" r:id="rId3"/>
    <p:sldId id="302" r:id="rId4"/>
    <p:sldId id="324" r:id="rId5"/>
    <p:sldId id="319" r:id="rId6"/>
    <p:sldId id="322" r:id="rId7"/>
    <p:sldId id="323" r:id="rId8"/>
    <p:sldId id="30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99"/>
    <a:srgbClr val="BCC7E2"/>
    <a:srgbClr val="EA0000"/>
    <a:srgbClr val="ABC1D5"/>
    <a:srgbClr val="C0B8BD"/>
    <a:srgbClr val="B3A4C8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53" autoAdjust="0"/>
    <p:restoredTop sz="94628" autoAdjust="0"/>
  </p:normalViewPr>
  <p:slideViewPr>
    <p:cSldViewPr>
      <p:cViewPr>
        <p:scale>
          <a:sx n="75" d="100"/>
          <a:sy n="75" d="100"/>
        </p:scale>
        <p:origin x="-134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ACD749C-EBC6-4546-B45E-AAEE7B45386D}" type="datetimeFigureOut">
              <a:rPr lang="ru-RU"/>
              <a:pPr>
                <a:defRPr/>
              </a:pPr>
              <a:t>02.06.2022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48B8940-21EC-4D3D-9F47-0813E030CD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7BC2D-8CF9-4A0A-A8A6-FA6F6906A371}" type="datetimeFigureOut">
              <a:rPr lang="ru-RU"/>
              <a:pPr>
                <a:defRPr/>
              </a:pPr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3FB48-5B4E-4E19-B655-94E9411773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372F9-A9BA-47A7-85F0-5BA38E9A4BAF}" type="datetimeFigureOut">
              <a:rPr lang="ru-RU"/>
              <a:pPr>
                <a:defRPr/>
              </a:pPr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396E5-969E-4E61-BA6B-2181FA7F83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EFB39-AAD0-4BA3-A8C7-1D4B73CC1280}" type="datetimeFigureOut">
              <a:rPr lang="ru-RU"/>
              <a:pPr>
                <a:defRPr/>
              </a:pPr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97D47-3309-4E8F-8D5A-CE0FF05B19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0C37F-775B-40FF-9A2C-DB088CB707BB}" type="datetimeFigureOut">
              <a:rPr lang="ru-RU"/>
              <a:pPr>
                <a:defRPr/>
              </a:pPr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F8573-4E50-48A0-BD5A-0C0DA05CE1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A161A-9F2C-4A11-AEC3-56CDC7CE3449}" type="datetimeFigureOut">
              <a:rPr lang="ru-RU"/>
              <a:pPr>
                <a:defRPr/>
              </a:pPr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C020D-4F80-44C3-B239-75167E03EE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EE69E-B145-41B7-850E-6C518D3BC185}" type="datetimeFigureOut">
              <a:rPr lang="ru-RU"/>
              <a:pPr>
                <a:defRPr/>
              </a:pPr>
              <a:t>02.06.2022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86F9-51D6-4F9B-93F8-1993D4DF73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6C8A2-5A8F-433C-8D70-86FC3A1926D3}" type="datetimeFigureOut">
              <a:rPr lang="ru-RU"/>
              <a:pPr>
                <a:defRPr/>
              </a:pPr>
              <a:t>02.06.2022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F4695-ABD6-4C47-A633-BF61CB181E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392CE-846C-4E2F-96C0-2B4B5C6262CE}" type="datetimeFigureOut">
              <a:rPr lang="ru-RU"/>
              <a:pPr>
                <a:defRPr/>
              </a:pPr>
              <a:t>02.06.2022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96CC6-B7AE-4CC3-8418-E650AE2784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AA0D3-6E30-4628-988F-9F95E5924088}" type="datetimeFigureOut">
              <a:rPr lang="ru-RU"/>
              <a:pPr>
                <a:defRPr/>
              </a:pPr>
              <a:t>02.06.2022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9E61D-4E54-4CBA-8743-FB9A3099C5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94FEC-F35B-42D7-A34D-BAF90E817B11}" type="datetimeFigureOut">
              <a:rPr lang="ru-RU"/>
              <a:pPr>
                <a:defRPr/>
              </a:pPr>
              <a:t>02.06.2022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B6983-D77C-4120-8DFE-CCAE672CDD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9EF2D-44F1-40D2-BC58-802B1DF5B284}" type="datetimeFigureOut">
              <a:rPr lang="ru-RU"/>
              <a:pPr>
                <a:defRPr/>
              </a:pPr>
              <a:t>02.06.2022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12C9F-62F0-4007-8DC0-DB46FE3A75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87AE39-F9CC-4791-8792-632F9187889C}" type="datetimeFigureOut">
              <a:rPr lang="ru-RU"/>
              <a:pPr>
                <a:defRPr/>
              </a:pPr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51B5AA-688B-426E-805D-588D3A21F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feed?section=search&amp;q=#%D0%A0%D0%94%D0%A8" TargetMode="External"/><Relationship Id="rId7" Type="http://schemas.openxmlformats.org/officeDocument/2006/relationships/image" Target="../media/image6.gif"/><Relationship Id="rId2" Type="http://schemas.openxmlformats.org/officeDocument/2006/relationships/hyperlink" Target="https://vk.com/feed?section=search&amp;q=#%D0%94%D0%9D%D0%9A_%D0%A0%D0%94%D0%A8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hyperlink" Target="https://vk.com/feed?section=search&amp;q=#%D0%94%D0%BE%D0%B1%D1%80%D0%BE%D0%9A%D0%B0%D0%BD%D0%B8%D0%BA%D1%83%D0%BB%D1%8B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288" y="260350"/>
            <a:ext cx="8424862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Муниципальное бюджетное общеобразовательное учреждение городского округа Тольятти "Школа с углубленным изучением отдельных предметов № 93 имени ордена Ленина и ордена Трудового Красного Знамени "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  <a:latin typeface="+mn-lt"/>
              </a:rPr>
              <a:t>Куйбышевгидростроя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" 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(МБУ "Школа №93")</a:t>
            </a:r>
          </a:p>
        </p:txBody>
      </p:sp>
      <p:sp>
        <p:nvSpPr>
          <p:cNvPr id="14338" name="Прямоугольник 4"/>
          <p:cNvSpPr>
            <a:spLocks noChangeArrowheads="1"/>
          </p:cNvSpPr>
          <p:nvPr/>
        </p:nvSpPr>
        <p:spPr bwMode="auto">
          <a:xfrm>
            <a:off x="500063" y="3500438"/>
            <a:ext cx="8253412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rgbClr val="000099"/>
                </a:solidFill>
                <a:latin typeface="Calibri" pitchFamily="34" charset="0"/>
              </a:rPr>
              <a:t>Проект «Лучший волонтер школьного музея Тольятти»</a:t>
            </a:r>
          </a:p>
        </p:txBody>
      </p:sp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301625" y="5148263"/>
            <a:ext cx="8712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Calibri" pitchFamily="34" charset="0"/>
              </a:rPr>
              <a:t>Кураторы проекта</a:t>
            </a:r>
          </a:p>
          <a:p>
            <a:r>
              <a:rPr lang="ru-RU" sz="1600">
                <a:latin typeface="Calibri" pitchFamily="34" charset="0"/>
              </a:rPr>
              <a:t>Горяинова Жанна Николаевна, методист и педагог дополнительного образования СП Центра «Гражданин», руководитель музея отваги МБУ «Школа №93» г.о. Тольятти</a:t>
            </a:r>
          </a:p>
          <a:p>
            <a:r>
              <a:rPr lang="ru-RU" sz="1600">
                <a:latin typeface="Calibri" pitchFamily="34" charset="0"/>
              </a:rPr>
              <a:t>Меркулова Светлана Владимировна, методист и педагог дополнительного образования СП Центра «Гражданин»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85975" y="6391275"/>
            <a:ext cx="496887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Самарская область, Тольятти 2022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grpSp>
        <p:nvGrpSpPr>
          <p:cNvPr id="14341" name="Группа 1"/>
          <p:cNvGrpSpPr>
            <a:grpSpLocks/>
          </p:cNvGrpSpPr>
          <p:nvPr/>
        </p:nvGrpSpPr>
        <p:grpSpPr bwMode="auto">
          <a:xfrm>
            <a:off x="500063" y="1460500"/>
            <a:ext cx="8513762" cy="1968500"/>
            <a:chOff x="1403648" y="1859172"/>
            <a:chExt cx="7302243" cy="1431545"/>
          </a:xfrm>
        </p:grpSpPr>
        <p:pic>
          <p:nvPicPr>
            <p:cNvPr id="14342" name="Picture 2" descr="E:\ГРАЖДАНИН 2021-2022\ГРАНТ ДОБРО НЕ УХОДИТ\Проф смена Волонтер школьного музея\1 день смены по волонтерству\логотоп конкурса добро не уходит.jpg"/>
            <p:cNvPicPr>
              <a:picLocks noChangeAspect="1" noChangeArrowheads="1"/>
            </p:cNvPicPr>
            <p:nvPr/>
          </p:nvPicPr>
          <p:blipFill>
            <a:blip r:embed="rId2"/>
            <a:srcRect l="9550" r="12051"/>
            <a:stretch>
              <a:fillRect/>
            </a:stretch>
          </p:blipFill>
          <p:spPr bwMode="auto">
            <a:xfrm>
              <a:off x="3995936" y="1859172"/>
              <a:ext cx="4709955" cy="1431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3" name="Picture 3" descr="E:\ГРАЖДАНИН 2021-2022\ГРАНТ ДОБРО НЕ УХОДИТ\Проф смена Волонтер школьного музея\1 день смены по волонтерству\логотип школные музеи и РДШ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03648" y="1874749"/>
              <a:ext cx="1243643" cy="14040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4" name="Picture 4" descr="E:\ГРАЖДАНИН 2021-2022\ГРАНТ ДОБРО НЕ УХОДИТ\Проф смена Волонтер школьного музея\1 день смены по волонтерству\логотип Волонтеры планета93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627784" y="1859172"/>
              <a:ext cx="1388035" cy="1419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Группа 2" descr="последовательные фигуры реплик"/>
          <p:cNvGrpSpPr>
            <a:grpSpLocks/>
          </p:cNvGrpSpPr>
          <p:nvPr/>
        </p:nvGrpSpPr>
        <p:grpSpPr bwMode="auto">
          <a:xfrm rot="-5400000">
            <a:off x="-2262981" y="3459956"/>
            <a:ext cx="5340350" cy="503238"/>
            <a:chOff x="4737101" y="5546726"/>
            <a:chExt cx="1722437" cy="400050"/>
          </a:xfrm>
        </p:grpSpPr>
        <p:sp>
          <p:nvSpPr>
            <p:cNvPr id="15368" name="Прямоугольник 90"/>
            <p:cNvSpPr>
              <a:spLocks noChangeArrowheads="1"/>
            </p:cNvSpPr>
            <p:nvPr/>
          </p:nvSpPr>
          <p:spPr bwMode="auto">
            <a:xfrm>
              <a:off x="6110288" y="5546726"/>
              <a:ext cx="349250" cy="3175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noProof="1">
                <a:latin typeface="Times New Roman" pitchFamily="18" charset="0"/>
              </a:endParaRPr>
            </a:p>
          </p:txBody>
        </p:sp>
        <p:sp>
          <p:nvSpPr>
            <p:cNvPr id="15369" name="Прямоугольник 91"/>
            <p:cNvSpPr>
              <a:spLocks noChangeArrowheads="1"/>
            </p:cNvSpPr>
            <p:nvPr/>
          </p:nvSpPr>
          <p:spPr bwMode="auto">
            <a:xfrm>
              <a:off x="5583238" y="5546726"/>
              <a:ext cx="501650" cy="31750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noProof="1">
                <a:latin typeface="Times New Roman" pitchFamily="18" charset="0"/>
              </a:endParaRPr>
            </a:p>
          </p:txBody>
        </p:sp>
        <p:sp>
          <p:nvSpPr>
            <p:cNvPr id="6" name="Прямоугольник 92">
              <a:extLst>
                <a:ext uri="{FF2B5EF4-FFF2-40B4-BE49-F238E27FC236}"/>
                <a:ext uri="{C183D7F6-B498-43B3-948B-1728B52AA6E4}"/>
              </a:extLst>
            </p:cNvPr>
            <p:cNvSpPr>
              <a:spLocks noChangeArrowheads="1"/>
            </p:cNvSpPr>
            <p:nvPr/>
          </p:nvSpPr>
          <p:spPr bwMode="auto">
            <a:xfrm>
              <a:off x="5050458" y="5544202"/>
              <a:ext cx="507924" cy="31802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noProof="1">
                <a:latin typeface="Times New Roman" panose="02020603050405020304" pitchFamily="18" charset="0"/>
              </a:endParaRPr>
            </a:p>
          </p:txBody>
        </p:sp>
        <p:sp>
          <p:nvSpPr>
            <p:cNvPr id="7" name="Прямоугольник 93">
              <a:extLst>
                <a:ext uri="{FF2B5EF4-FFF2-40B4-BE49-F238E27FC236}"/>
                <a:ext uri="{C183D7F6-B498-43B3-948B-1728B52AA6E4}"/>
              </a:extLst>
            </p:cNvPr>
            <p:cNvSpPr>
              <a:spLocks noChangeArrowheads="1"/>
            </p:cNvSpPr>
            <p:nvPr/>
          </p:nvSpPr>
          <p:spPr bwMode="auto">
            <a:xfrm>
              <a:off x="4738125" y="5544202"/>
              <a:ext cx="287243" cy="31802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noProof="1">
                <a:latin typeface="Times New Roman" panose="02020603050405020304" pitchFamily="18" charset="0"/>
              </a:endParaRPr>
            </a:p>
          </p:txBody>
        </p:sp>
        <p:sp>
          <p:nvSpPr>
            <p:cNvPr id="8" name="Полилиния 120">
              <a:extLst>
                <a:ext uri="{FF2B5EF4-FFF2-40B4-BE49-F238E27FC236}"/>
                <a:ext uri="{C183D7F6-B498-43B3-948B-1728B52AA6E4}"/>
              </a:extLst>
            </p:cNvPr>
            <p:cNvSpPr>
              <a:spLocks/>
            </p:cNvSpPr>
            <p:nvPr/>
          </p:nvSpPr>
          <p:spPr bwMode="auto">
            <a:xfrm>
              <a:off x="4793935" y="5855913"/>
              <a:ext cx="177671" cy="88339"/>
            </a:xfrm>
            <a:custGeom>
              <a:avLst/>
              <a:gdLst>
                <a:gd name="T0" fmla="*/ 56 w 112"/>
                <a:gd name="T1" fmla="*/ 56 h 56"/>
                <a:gd name="T2" fmla="*/ 0 w 112"/>
                <a:gd name="T3" fmla="*/ 0 h 56"/>
                <a:gd name="T4" fmla="*/ 112 w 112"/>
                <a:gd name="T5" fmla="*/ 0 h 56"/>
                <a:gd name="T6" fmla="*/ 56 w 112"/>
                <a:gd name="T7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56">
                  <a:moveTo>
                    <a:pt x="56" y="56"/>
                  </a:moveTo>
                  <a:lnTo>
                    <a:pt x="0" y="0"/>
                  </a:lnTo>
                  <a:lnTo>
                    <a:pt x="112" y="0"/>
                  </a:lnTo>
                  <a:lnTo>
                    <a:pt x="56" y="5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noProof="1">
                <a:latin typeface="Times New Roman" panose="02020603050405020304" pitchFamily="18" charset="0"/>
              </a:endParaRPr>
            </a:p>
          </p:txBody>
        </p:sp>
        <p:sp>
          <p:nvSpPr>
            <p:cNvPr id="9" name="Полилиния 121">
              <a:extLst>
                <a:ext uri="{FF2B5EF4-FFF2-40B4-BE49-F238E27FC236}"/>
                <a:ext uri="{C183D7F6-B498-43B3-948B-1728B52AA6E4}"/>
              </a:extLst>
            </p:cNvPr>
            <p:cNvSpPr>
              <a:spLocks/>
            </p:cNvSpPr>
            <p:nvPr/>
          </p:nvSpPr>
          <p:spPr bwMode="auto">
            <a:xfrm>
              <a:off x="5215840" y="5857175"/>
              <a:ext cx="177671" cy="88339"/>
            </a:xfrm>
            <a:custGeom>
              <a:avLst/>
              <a:gdLst>
                <a:gd name="T0" fmla="*/ 56 w 112"/>
                <a:gd name="T1" fmla="*/ 56 h 56"/>
                <a:gd name="T2" fmla="*/ 0 w 112"/>
                <a:gd name="T3" fmla="*/ 0 h 56"/>
                <a:gd name="T4" fmla="*/ 112 w 112"/>
                <a:gd name="T5" fmla="*/ 0 h 56"/>
                <a:gd name="T6" fmla="*/ 56 w 112"/>
                <a:gd name="T7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56">
                  <a:moveTo>
                    <a:pt x="56" y="56"/>
                  </a:moveTo>
                  <a:lnTo>
                    <a:pt x="0" y="0"/>
                  </a:lnTo>
                  <a:lnTo>
                    <a:pt x="112" y="0"/>
                  </a:lnTo>
                  <a:lnTo>
                    <a:pt x="56" y="5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noProof="1">
                <a:latin typeface="Times New Roman" panose="02020603050405020304" pitchFamily="18" charset="0"/>
              </a:endParaRPr>
            </a:p>
          </p:txBody>
        </p:sp>
        <p:sp>
          <p:nvSpPr>
            <p:cNvPr id="15374" name="Полилиния 122"/>
            <p:cNvSpPr>
              <a:spLocks/>
            </p:cNvSpPr>
            <p:nvPr/>
          </p:nvSpPr>
          <p:spPr bwMode="auto">
            <a:xfrm>
              <a:off x="5745163" y="5857876"/>
              <a:ext cx="177800" cy="88900"/>
            </a:xfrm>
            <a:custGeom>
              <a:avLst/>
              <a:gdLst>
                <a:gd name="T0" fmla="*/ 88900 w 112"/>
                <a:gd name="T1" fmla="*/ 88900 h 56"/>
                <a:gd name="T2" fmla="*/ 0 w 112"/>
                <a:gd name="T3" fmla="*/ 0 h 56"/>
                <a:gd name="T4" fmla="*/ 177800 w 112"/>
                <a:gd name="T5" fmla="*/ 0 h 56"/>
                <a:gd name="T6" fmla="*/ 88900 w 112"/>
                <a:gd name="T7" fmla="*/ 88900 h 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2"/>
                <a:gd name="T13" fmla="*/ 0 h 56"/>
                <a:gd name="T14" fmla="*/ 112 w 112"/>
                <a:gd name="T15" fmla="*/ 56 h 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2" h="56">
                  <a:moveTo>
                    <a:pt x="56" y="56"/>
                  </a:moveTo>
                  <a:lnTo>
                    <a:pt x="0" y="0"/>
                  </a:lnTo>
                  <a:lnTo>
                    <a:pt x="112" y="0"/>
                  </a:lnTo>
                  <a:lnTo>
                    <a:pt x="56" y="56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5" name="Полилиния 123"/>
            <p:cNvSpPr>
              <a:spLocks/>
            </p:cNvSpPr>
            <p:nvPr/>
          </p:nvSpPr>
          <p:spPr bwMode="auto">
            <a:xfrm>
              <a:off x="6196013" y="5857876"/>
              <a:ext cx="177800" cy="88900"/>
            </a:xfrm>
            <a:custGeom>
              <a:avLst/>
              <a:gdLst>
                <a:gd name="T0" fmla="*/ 88900 w 112"/>
                <a:gd name="T1" fmla="*/ 88900 h 56"/>
                <a:gd name="T2" fmla="*/ 0 w 112"/>
                <a:gd name="T3" fmla="*/ 0 h 56"/>
                <a:gd name="T4" fmla="*/ 177800 w 112"/>
                <a:gd name="T5" fmla="*/ 0 h 56"/>
                <a:gd name="T6" fmla="*/ 88900 w 112"/>
                <a:gd name="T7" fmla="*/ 88900 h 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2"/>
                <a:gd name="T13" fmla="*/ 0 h 56"/>
                <a:gd name="T14" fmla="*/ 112 w 112"/>
                <a:gd name="T15" fmla="*/ 56 h 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2" h="56">
                  <a:moveTo>
                    <a:pt x="56" y="56"/>
                  </a:moveTo>
                  <a:lnTo>
                    <a:pt x="0" y="0"/>
                  </a:lnTo>
                  <a:lnTo>
                    <a:pt x="112" y="0"/>
                  </a:lnTo>
                  <a:lnTo>
                    <a:pt x="56" y="5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3095625" y="-26988"/>
            <a:ext cx="6084888" cy="5476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63" name="Прямоугольник 12"/>
          <p:cNvSpPr>
            <a:spLocks noChangeArrowheads="1"/>
          </p:cNvSpPr>
          <p:nvPr/>
        </p:nvSpPr>
        <p:spPr bwMode="auto">
          <a:xfrm>
            <a:off x="5081588" y="0"/>
            <a:ext cx="1993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bg1"/>
                </a:solidFill>
                <a:latin typeface="Calibri" pitchFamily="34" charset="0"/>
              </a:rPr>
              <a:t>Цель проекта</a:t>
            </a:r>
          </a:p>
        </p:txBody>
      </p:sp>
      <p:sp>
        <p:nvSpPr>
          <p:cNvPr id="15364" name="Прямоугольник 1"/>
          <p:cNvSpPr>
            <a:spLocks noChangeArrowheads="1"/>
          </p:cNvSpPr>
          <p:nvPr/>
        </p:nvSpPr>
        <p:spPr bwMode="auto">
          <a:xfrm>
            <a:off x="603250" y="2100263"/>
            <a:ext cx="84582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ru-RU" sz="2400">
                <a:latin typeface="Calibri" pitchFamily="34" charset="0"/>
              </a:rPr>
              <a:t>Вовлечение обучающихся образовательных организаций в волонтерскую деятельность школьных музеев Тольятти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400">
                <a:latin typeface="Calibri" pitchFamily="34" charset="0"/>
              </a:rPr>
              <a:t>Погружение волонтеров-новичков в деятельность школьных музеев Тольятти через реализацию модели наставничества «активист школьного музея – волонтер», «руководитель школьного музея – волонтер»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400">
                <a:latin typeface="Calibri" pitchFamily="34" charset="0"/>
              </a:rPr>
              <a:t>Выявление лучших волонтеров школьных музеев Тольятти через реализацию модели наставничества «активист школьного музея – волонтер», «руководитель школьного музея – волонтер»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400">
                <a:latin typeface="Calibri" pitchFamily="34" charset="0"/>
              </a:rPr>
              <a:t>Распространение успешного опыта работы по развитию волонтерского движения в сфере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400">
                <a:latin typeface="Calibri" pitchFamily="34" charset="0"/>
              </a:rPr>
              <a:t>культуры – волонтеров школьных музеев Тольятти.</a:t>
            </a:r>
          </a:p>
        </p:txBody>
      </p:sp>
      <p:sp>
        <p:nvSpPr>
          <p:cNvPr id="15365" name="Прямоугольник 17"/>
          <p:cNvSpPr>
            <a:spLocks noChangeArrowheads="1"/>
          </p:cNvSpPr>
          <p:nvPr/>
        </p:nvSpPr>
        <p:spPr bwMode="auto">
          <a:xfrm>
            <a:off x="971550" y="630238"/>
            <a:ext cx="78422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00"/>
                </a:solidFill>
                <a:latin typeface="Calibri" pitchFamily="34" charset="0"/>
              </a:rPr>
              <a:t>развитие волонтерского движения в сфере культуры – волонтеров школьных музеев Тольятти.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203575" y="1493838"/>
            <a:ext cx="6084888" cy="5492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67" name="Прямоугольник 22"/>
          <p:cNvSpPr>
            <a:spLocks noChangeArrowheads="1"/>
          </p:cNvSpPr>
          <p:nvPr/>
        </p:nvSpPr>
        <p:spPr bwMode="auto">
          <a:xfrm>
            <a:off x="5248275" y="1538288"/>
            <a:ext cx="2286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bg1"/>
                </a:solidFill>
                <a:latin typeface="Calibri" pitchFamily="34" charset="0"/>
              </a:rPr>
              <a:t>Задачи проекта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Группа 20" descr="частично заполненные круги"/>
          <p:cNvGrpSpPr>
            <a:grpSpLocks/>
          </p:cNvGrpSpPr>
          <p:nvPr/>
        </p:nvGrpSpPr>
        <p:grpSpPr bwMode="auto">
          <a:xfrm>
            <a:off x="107950" y="822325"/>
            <a:ext cx="9001125" cy="2751138"/>
            <a:chOff x="1048071" y="8067085"/>
            <a:chExt cx="2160830" cy="641030"/>
          </a:xfrm>
        </p:grpSpPr>
        <p:sp>
          <p:nvSpPr>
            <p:cNvPr id="24" name="Овал 23">
              <a:extLst>
                <a:ext uri="{FF2B5EF4-FFF2-40B4-BE49-F238E27FC236}"/>
                <a:ext uri="{C183D7F6-B498-43B3-948B-1728B52AA6E4}"/>
              </a:extLst>
            </p:cNvPr>
            <p:cNvSpPr/>
            <p:nvPr/>
          </p:nvSpPr>
          <p:spPr>
            <a:xfrm flipV="1">
              <a:off x="1048071" y="8067085"/>
              <a:ext cx="697411" cy="626234"/>
            </a:xfrm>
            <a:prstGeom prst="ellipse">
              <a:avLst/>
            </a:prstGeom>
            <a:noFill/>
            <a:ln w="508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noProof="1">
                <a:latin typeface="Times New Roman" panose="02020603050405020304" pitchFamily="18" charset="0"/>
              </a:endParaRPr>
            </a:p>
          </p:txBody>
        </p:sp>
        <p:sp>
          <p:nvSpPr>
            <p:cNvPr id="16405" name="Полилиния 24"/>
            <p:cNvSpPr>
              <a:spLocks/>
            </p:cNvSpPr>
            <p:nvPr/>
          </p:nvSpPr>
          <p:spPr bwMode="auto">
            <a:xfrm flipV="1">
              <a:off x="1065358" y="8487453"/>
              <a:ext cx="660022" cy="220662"/>
            </a:xfrm>
            <a:custGeom>
              <a:avLst/>
              <a:gdLst>
                <a:gd name="T0" fmla="*/ 660022 w 188"/>
                <a:gd name="T1" fmla="*/ 220662 h 71"/>
                <a:gd name="T2" fmla="*/ 330011 w 188"/>
                <a:gd name="T3" fmla="*/ 0 h 71"/>
                <a:gd name="T4" fmla="*/ 0 w 188"/>
                <a:gd name="T5" fmla="*/ 220662 h 71"/>
                <a:gd name="T6" fmla="*/ 660022 w 188"/>
                <a:gd name="T7" fmla="*/ 220662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8"/>
                <a:gd name="T13" fmla="*/ 0 h 71"/>
                <a:gd name="T14" fmla="*/ 188 w 188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8" h="71">
                  <a:moveTo>
                    <a:pt x="188" y="71"/>
                  </a:moveTo>
                  <a:cubicBezTo>
                    <a:pt x="176" y="30"/>
                    <a:pt x="138" y="0"/>
                    <a:pt x="94" y="0"/>
                  </a:cubicBezTo>
                  <a:cubicBezTo>
                    <a:pt x="50" y="0"/>
                    <a:pt x="12" y="30"/>
                    <a:pt x="0" y="71"/>
                  </a:cubicBezTo>
                  <a:lnTo>
                    <a:pt x="188" y="71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Овал 25">
              <a:extLst>
                <a:ext uri="{FF2B5EF4-FFF2-40B4-BE49-F238E27FC236}"/>
                <a:ext uri="{C183D7F6-B498-43B3-948B-1728B52AA6E4}"/>
              </a:extLst>
            </p:cNvPr>
            <p:cNvSpPr/>
            <p:nvPr/>
          </p:nvSpPr>
          <p:spPr>
            <a:xfrm>
              <a:off x="1773683" y="8067085"/>
              <a:ext cx="700460" cy="626234"/>
            </a:xfrm>
            <a:prstGeom prst="ellipse">
              <a:avLst/>
            </a:prstGeom>
            <a:noFill/>
            <a:ln w="508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noProof="1">
                <a:latin typeface="Times New Roman" panose="02020603050405020304" pitchFamily="18" charset="0"/>
              </a:endParaRPr>
            </a:p>
          </p:txBody>
        </p:sp>
        <p:sp>
          <p:nvSpPr>
            <p:cNvPr id="27" name="Полилиния 24">
              <a:extLst>
                <a:ext uri="{FF2B5EF4-FFF2-40B4-BE49-F238E27FC236}"/>
                <a:ext uri="{C183D7F6-B498-43B3-948B-1728B52AA6E4}"/>
              </a:extLst>
            </p:cNvPr>
            <p:cNvSpPr>
              <a:spLocks/>
            </p:cNvSpPr>
            <p:nvPr/>
          </p:nvSpPr>
          <p:spPr bwMode="auto">
            <a:xfrm>
              <a:off x="1795025" y="8073373"/>
              <a:ext cx="670734" cy="220828"/>
            </a:xfrm>
            <a:custGeom>
              <a:avLst/>
              <a:gdLst>
                <a:gd name="T0" fmla="*/ 188 w 188"/>
                <a:gd name="T1" fmla="*/ 71 h 71"/>
                <a:gd name="T2" fmla="*/ 94 w 188"/>
                <a:gd name="T3" fmla="*/ 0 h 71"/>
                <a:gd name="T4" fmla="*/ 0 w 188"/>
                <a:gd name="T5" fmla="*/ 71 h 71"/>
                <a:gd name="T6" fmla="*/ 188 w 188"/>
                <a:gd name="T7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8" h="71">
                  <a:moveTo>
                    <a:pt x="188" y="71"/>
                  </a:moveTo>
                  <a:cubicBezTo>
                    <a:pt x="176" y="30"/>
                    <a:pt x="138" y="0"/>
                    <a:pt x="94" y="0"/>
                  </a:cubicBezTo>
                  <a:cubicBezTo>
                    <a:pt x="50" y="0"/>
                    <a:pt x="12" y="30"/>
                    <a:pt x="0" y="71"/>
                  </a:cubicBezTo>
                  <a:lnTo>
                    <a:pt x="188" y="7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noProof="1">
                <a:latin typeface="Times New Roman" panose="02020603050405020304" pitchFamily="18" charset="0"/>
              </a:endParaRPr>
            </a:p>
          </p:txBody>
        </p:sp>
        <p:sp>
          <p:nvSpPr>
            <p:cNvPr id="28" name="Овал 27">
              <a:extLst>
                <a:ext uri="{FF2B5EF4-FFF2-40B4-BE49-F238E27FC236}"/>
                <a:ext uri="{C183D7F6-B498-43B3-948B-1728B52AA6E4}"/>
              </a:extLst>
            </p:cNvPr>
            <p:cNvSpPr/>
            <p:nvPr/>
          </p:nvSpPr>
          <p:spPr>
            <a:xfrm flipV="1">
              <a:off x="2470713" y="8067085"/>
              <a:ext cx="738188" cy="626234"/>
            </a:xfrm>
            <a:prstGeom prst="ellipse">
              <a:avLst/>
            </a:prstGeom>
            <a:noFill/>
            <a:ln w="508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noProof="1">
                <a:latin typeface="Times New Roman" panose="02020603050405020304" pitchFamily="18" charset="0"/>
              </a:endParaRPr>
            </a:p>
          </p:txBody>
        </p:sp>
        <p:sp>
          <p:nvSpPr>
            <p:cNvPr id="29" name="Полилиния 24">
              <a:extLst>
                <a:ext uri="{FF2B5EF4-FFF2-40B4-BE49-F238E27FC236}"/>
                <a:ext uri="{C183D7F6-B498-43B3-948B-1728B52AA6E4}"/>
              </a:extLst>
            </p:cNvPr>
            <p:cNvSpPr>
              <a:spLocks/>
            </p:cNvSpPr>
            <p:nvPr/>
          </p:nvSpPr>
          <p:spPr bwMode="auto">
            <a:xfrm flipV="1">
              <a:off x="2521018" y="8549429"/>
              <a:ext cx="618904" cy="143890"/>
            </a:xfrm>
            <a:custGeom>
              <a:avLst/>
              <a:gdLst>
                <a:gd name="T0" fmla="*/ 188 w 188"/>
                <a:gd name="T1" fmla="*/ 71 h 71"/>
                <a:gd name="T2" fmla="*/ 94 w 188"/>
                <a:gd name="T3" fmla="*/ 0 h 71"/>
                <a:gd name="T4" fmla="*/ 0 w 188"/>
                <a:gd name="T5" fmla="*/ 71 h 71"/>
                <a:gd name="T6" fmla="*/ 188 w 188"/>
                <a:gd name="T7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8" h="71">
                  <a:moveTo>
                    <a:pt x="188" y="71"/>
                  </a:moveTo>
                  <a:cubicBezTo>
                    <a:pt x="176" y="30"/>
                    <a:pt x="138" y="0"/>
                    <a:pt x="94" y="0"/>
                  </a:cubicBezTo>
                  <a:cubicBezTo>
                    <a:pt x="50" y="0"/>
                    <a:pt x="12" y="30"/>
                    <a:pt x="0" y="71"/>
                  </a:cubicBezTo>
                  <a:lnTo>
                    <a:pt x="188" y="7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noProof="1">
                <a:latin typeface="Times New Roman" panose="02020603050405020304" pitchFamily="18" charset="0"/>
              </a:endParaRPr>
            </a:p>
          </p:txBody>
        </p:sp>
      </p:grpSp>
      <p:sp>
        <p:nvSpPr>
          <p:cNvPr id="30" name="Прямоугольник 29"/>
          <p:cNvSpPr/>
          <p:nvPr/>
        </p:nvSpPr>
        <p:spPr>
          <a:xfrm>
            <a:off x="323850" y="0"/>
            <a:ext cx="8820150" cy="5492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649538" y="42863"/>
            <a:ext cx="4954587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cap="all" dirty="0">
                <a:solidFill>
                  <a:schemeClr val="bg1"/>
                </a:solidFill>
                <a:latin typeface="+mn-lt"/>
              </a:rPr>
              <a:t>Мероприятия в рамках проекта</a:t>
            </a:r>
            <a:endParaRPr lang="ru-RU" sz="2400" cap="all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388" name="Прямоугольник 31"/>
          <p:cNvSpPr>
            <a:spLocks noChangeArrowheads="1"/>
          </p:cNvSpPr>
          <p:nvPr/>
        </p:nvSpPr>
        <p:spPr bwMode="auto">
          <a:xfrm>
            <a:off x="73025" y="1276350"/>
            <a:ext cx="29019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alibri" pitchFamily="34" charset="0"/>
              </a:rPr>
              <a:t>Конкурс «Лучший волонтер школьных музеев»</a:t>
            </a:r>
          </a:p>
        </p:txBody>
      </p:sp>
      <p:sp>
        <p:nvSpPr>
          <p:cNvPr id="16389" name="Прямоугольник 32"/>
          <p:cNvSpPr>
            <a:spLocks noChangeArrowheads="1"/>
          </p:cNvSpPr>
          <p:nvPr/>
        </p:nvSpPr>
        <p:spPr bwMode="auto">
          <a:xfrm>
            <a:off x="3328988" y="1876425"/>
            <a:ext cx="25209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Calibri" pitchFamily="34" charset="0"/>
              </a:rPr>
              <a:t>Профильная смена «Лучший волонтер школьных музеев»</a:t>
            </a:r>
          </a:p>
        </p:txBody>
      </p:sp>
      <p:sp>
        <p:nvSpPr>
          <p:cNvPr id="16390" name="Прямоугольник 33"/>
          <p:cNvSpPr>
            <a:spLocks noChangeArrowheads="1"/>
          </p:cNvSpPr>
          <p:nvPr/>
        </p:nvSpPr>
        <p:spPr bwMode="auto">
          <a:xfrm>
            <a:off x="6075363" y="1276350"/>
            <a:ext cx="29527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Calibri" pitchFamily="34" charset="0"/>
              </a:rPr>
              <a:t>Семинар «Развитие волонтерского движения в сфере культуры – волонтеров школьных музеев Тольятти». </a:t>
            </a:r>
            <a:endParaRPr lang="ru-RU" sz="2000">
              <a:solidFill>
                <a:srgbClr val="002060"/>
              </a:solidFill>
              <a:latin typeface="Calibri" pitchFamily="34" charset="0"/>
            </a:endParaRPr>
          </a:p>
        </p:txBody>
      </p:sp>
      <p:grpSp>
        <p:nvGrpSpPr>
          <p:cNvPr id="16391" name="Группа 21" descr="частично заполненные круги"/>
          <p:cNvGrpSpPr>
            <a:grpSpLocks/>
          </p:cNvGrpSpPr>
          <p:nvPr/>
        </p:nvGrpSpPr>
        <p:grpSpPr bwMode="auto">
          <a:xfrm rot="10800000">
            <a:off x="57150" y="3933825"/>
            <a:ext cx="8999538" cy="2749550"/>
            <a:chOff x="1048071" y="8067085"/>
            <a:chExt cx="2160830" cy="641030"/>
          </a:xfrm>
        </p:grpSpPr>
        <p:sp>
          <p:nvSpPr>
            <p:cNvPr id="23" name="Овал 22">
              <a:extLst>
                <a:ext uri="{FF2B5EF4-FFF2-40B4-BE49-F238E27FC236}"/>
                <a:ext uri="{C183D7F6-B498-43B3-948B-1728B52AA6E4}"/>
              </a:extLst>
            </p:cNvPr>
            <p:cNvSpPr/>
            <p:nvPr/>
          </p:nvSpPr>
          <p:spPr>
            <a:xfrm flipV="1">
              <a:off x="1047690" y="8067085"/>
              <a:ext cx="697534" cy="626226"/>
            </a:xfrm>
            <a:prstGeom prst="ellipse">
              <a:avLst/>
            </a:prstGeom>
            <a:noFill/>
            <a:ln w="508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noProof="1">
                <a:latin typeface="Times New Roman" panose="02020603050405020304" pitchFamily="18" charset="0"/>
              </a:endParaRPr>
            </a:p>
          </p:txBody>
        </p:sp>
        <p:sp>
          <p:nvSpPr>
            <p:cNvPr id="16399" name="Полилиния 36"/>
            <p:cNvSpPr>
              <a:spLocks/>
            </p:cNvSpPr>
            <p:nvPr/>
          </p:nvSpPr>
          <p:spPr bwMode="auto">
            <a:xfrm flipV="1">
              <a:off x="1065358" y="8487453"/>
              <a:ext cx="660022" cy="220662"/>
            </a:xfrm>
            <a:custGeom>
              <a:avLst/>
              <a:gdLst>
                <a:gd name="T0" fmla="*/ 660022 w 188"/>
                <a:gd name="T1" fmla="*/ 220662 h 71"/>
                <a:gd name="T2" fmla="*/ 330011 w 188"/>
                <a:gd name="T3" fmla="*/ 0 h 71"/>
                <a:gd name="T4" fmla="*/ 0 w 188"/>
                <a:gd name="T5" fmla="*/ 220662 h 71"/>
                <a:gd name="T6" fmla="*/ 660022 w 188"/>
                <a:gd name="T7" fmla="*/ 220662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8"/>
                <a:gd name="T13" fmla="*/ 0 h 71"/>
                <a:gd name="T14" fmla="*/ 188 w 188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8" h="71">
                  <a:moveTo>
                    <a:pt x="188" y="71"/>
                  </a:moveTo>
                  <a:cubicBezTo>
                    <a:pt x="176" y="30"/>
                    <a:pt x="138" y="0"/>
                    <a:pt x="94" y="0"/>
                  </a:cubicBezTo>
                  <a:cubicBezTo>
                    <a:pt x="50" y="0"/>
                    <a:pt x="12" y="30"/>
                    <a:pt x="0" y="71"/>
                  </a:cubicBezTo>
                  <a:lnTo>
                    <a:pt x="188" y="71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Овал 37">
              <a:extLst>
                <a:ext uri="{FF2B5EF4-FFF2-40B4-BE49-F238E27FC236}"/>
                <a:ext uri="{C183D7F6-B498-43B3-948B-1728B52AA6E4}"/>
              </a:extLst>
            </p:cNvPr>
            <p:cNvSpPr/>
            <p:nvPr/>
          </p:nvSpPr>
          <p:spPr>
            <a:xfrm>
              <a:off x="1774192" y="8067085"/>
              <a:ext cx="700202" cy="626226"/>
            </a:xfrm>
            <a:prstGeom prst="ellipse">
              <a:avLst/>
            </a:prstGeom>
            <a:noFill/>
            <a:ln w="508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noProof="1">
                <a:latin typeface="Times New Roman" panose="02020603050405020304" pitchFamily="18" charset="0"/>
              </a:endParaRPr>
            </a:p>
          </p:txBody>
        </p:sp>
        <p:sp>
          <p:nvSpPr>
            <p:cNvPr id="39" name="Полилиния 24">
              <a:extLst>
                <a:ext uri="{FF2B5EF4-FFF2-40B4-BE49-F238E27FC236}"/>
                <a:ext uri="{C183D7F6-B498-43B3-948B-1728B52AA6E4}"/>
              </a:extLst>
            </p:cNvPr>
            <p:cNvSpPr>
              <a:spLocks/>
            </p:cNvSpPr>
            <p:nvPr/>
          </p:nvSpPr>
          <p:spPr bwMode="auto">
            <a:xfrm>
              <a:off x="1794775" y="8073377"/>
              <a:ext cx="670852" cy="220585"/>
            </a:xfrm>
            <a:custGeom>
              <a:avLst/>
              <a:gdLst>
                <a:gd name="T0" fmla="*/ 188 w 188"/>
                <a:gd name="T1" fmla="*/ 71 h 71"/>
                <a:gd name="T2" fmla="*/ 94 w 188"/>
                <a:gd name="T3" fmla="*/ 0 h 71"/>
                <a:gd name="T4" fmla="*/ 0 w 188"/>
                <a:gd name="T5" fmla="*/ 71 h 71"/>
                <a:gd name="T6" fmla="*/ 188 w 188"/>
                <a:gd name="T7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8" h="71">
                  <a:moveTo>
                    <a:pt x="188" y="71"/>
                  </a:moveTo>
                  <a:cubicBezTo>
                    <a:pt x="176" y="30"/>
                    <a:pt x="138" y="0"/>
                    <a:pt x="94" y="0"/>
                  </a:cubicBezTo>
                  <a:cubicBezTo>
                    <a:pt x="50" y="0"/>
                    <a:pt x="12" y="30"/>
                    <a:pt x="0" y="71"/>
                  </a:cubicBezTo>
                  <a:lnTo>
                    <a:pt x="188" y="7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noProof="1">
                <a:latin typeface="Times New Roman" panose="02020603050405020304" pitchFamily="18" charset="0"/>
              </a:endParaRPr>
            </a:p>
          </p:txBody>
        </p:sp>
        <p:sp>
          <p:nvSpPr>
            <p:cNvPr id="40" name="Овал 39">
              <a:extLst>
                <a:ext uri="{FF2B5EF4-FFF2-40B4-BE49-F238E27FC236}"/>
                <a:ext uri="{C183D7F6-B498-43B3-948B-1728B52AA6E4}"/>
              </a:extLst>
            </p:cNvPr>
            <p:cNvSpPr/>
            <p:nvPr/>
          </p:nvSpPr>
          <p:spPr>
            <a:xfrm flipV="1">
              <a:off x="2486973" y="8067085"/>
              <a:ext cx="721928" cy="626226"/>
            </a:xfrm>
            <a:prstGeom prst="ellipse">
              <a:avLst/>
            </a:prstGeom>
            <a:noFill/>
            <a:ln w="508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noProof="1">
                <a:latin typeface="Times New Roman" panose="02020603050405020304" pitchFamily="18" charset="0"/>
              </a:endParaRPr>
            </a:p>
          </p:txBody>
        </p:sp>
        <p:sp>
          <p:nvSpPr>
            <p:cNvPr id="41" name="Полилиния 24">
              <a:extLst>
                <a:ext uri="{FF2B5EF4-FFF2-40B4-BE49-F238E27FC236}"/>
                <a:ext uri="{C183D7F6-B498-43B3-948B-1728B52AA6E4}"/>
              </a:extLst>
            </p:cNvPr>
            <p:cNvSpPr>
              <a:spLocks/>
            </p:cNvSpPr>
            <p:nvPr/>
          </p:nvSpPr>
          <p:spPr bwMode="auto">
            <a:xfrm flipV="1">
              <a:off x="2500313" y="8472725"/>
              <a:ext cx="691435" cy="220585"/>
            </a:xfrm>
            <a:custGeom>
              <a:avLst/>
              <a:gdLst>
                <a:gd name="T0" fmla="*/ 188 w 188"/>
                <a:gd name="T1" fmla="*/ 71 h 71"/>
                <a:gd name="T2" fmla="*/ 94 w 188"/>
                <a:gd name="T3" fmla="*/ 0 h 71"/>
                <a:gd name="T4" fmla="*/ 0 w 188"/>
                <a:gd name="T5" fmla="*/ 71 h 71"/>
                <a:gd name="T6" fmla="*/ 188 w 188"/>
                <a:gd name="T7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8" h="71">
                  <a:moveTo>
                    <a:pt x="188" y="71"/>
                  </a:moveTo>
                  <a:cubicBezTo>
                    <a:pt x="176" y="30"/>
                    <a:pt x="138" y="0"/>
                    <a:pt x="94" y="0"/>
                  </a:cubicBezTo>
                  <a:cubicBezTo>
                    <a:pt x="50" y="0"/>
                    <a:pt x="12" y="30"/>
                    <a:pt x="0" y="71"/>
                  </a:cubicBezTo>
                  <a:lnTo>
                    <a:pt x="188" y="7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noProof="1">
                <a:latin typeface="Times New Roman" panose="02020603050405020304" pitchFamily="18" charset="0"/>
              </a:endParaRPr>
            </a:p>
          </p:txBody>
        </p:sp>
      </p:grpSp>
      <p:sp>
        <p:nvSpPr>
          <p:cNvPr id="16392" name="Прямоугольник 41"/>
          <p:cNvSpPr>
            <a:spLocks noChangeArrowheads="1"/>
          </p:cNvSpPr>
          <p:nvPr/>
        </p:nvSpPr>
        <p:spPr bwMode="auto">
          <a:xfrm>
            <a:off x="128588" y="5013325"/>
            <a:ext cx="29019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alibri" pitchFamily="34" charset="0"/>
              </a:rPr>
              <a:t>1 июня – 30 августа </a:t>
            </a:r>
          </a:p>
          <a:p>
            <a:pPr algn="ctr"/>
            <a:endParaRPr lang="ru-RU" sz="2400" b="1">
              <a:latin typeface="Calibri" pitchFamily="34" charset="0"/>
            </a:endParaRPr>
          </a:p>
        </p:txBody>
      </p:sp>
      <p:sp>
        <p:nvSpPr>
          <p:cNvPr id="16393" name="Прямоугольник 42"/>
          <p:cNvSpPr>
            <a:spLocks noChangeArrowheads="1"/>
          </p:cNvSpPr>
          <p:nvPr/>
        </p:nvSpPr>
        <p:spPr bwMode="auto">
          <a:xfrm>
            <a:off x="3132138" y="4724400"/>
            <a:ext cx="2901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alibri" pitchFamily="34" charset="0"/>
              </a:rPr>
              <a:t>1-3 июня</a:t>
            </a:r>
          </a:p>
        </p:txBody>
      </p:sp>
      <p:sp>
        <p:nvSpPr>
          <p:cNvPr id="16394" name="Прямоугольник 43"/>
          <p:cNvSpPr>
            <a:spLocks noChangeArrowheads="1"/>
          </p:cNvSpPr>
          <p:nvPr/>
        </p:nvSpPr>
        <p:spPr bwMode="auto">
          <a:xfrm>
            <a:off x="6242050" y="4973638"/>
            <a:ext cx="29019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alibri" pitchFamily="34" charset="0"/>
              </a:rPr>
              <a:t>сентябрь</a:t>
            </a:r>
          </a:p>
        </p:txBody>
      </p:sp>
      <p:sp>
        <p:nvSpPr>
          <p:cNvPr id="2" name="Стрелка вправо 1"/>
          <p:cNvSpPr/>
          <p:nvPr/>
        </p:nvSpPr>
        <p:spPr>
          <a:xfrm rot="5400000">
            <a:off x="1091407" y="3615531"/>
            <a:ext cx="863600" cy="5000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 rot="5400000">
            <a:off x="4117976" y="3616325"/>
            <a:ext cx="863600" cy="4984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 rot="5400000">
            <a:off x="7139782" y="3606006"/>
            <a:ext cx="863600" cy="5000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рямоугольник 1"/>
          <p:cNvSpPr>
            <a:spLocks noChangeArrowheads="1"/>
          </p:cNvSpPr>
          <p:nvPr/>
        </p:nvSpPr>
        <p:spPr bwMode="auto">
          <a:xfrm>
            <a:off x="150813" y="836613"/>
            <a:ext cx="8856662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Обучающий этап , с 1 по 3 июня 2022 года </a:t>
            </a:r>
            <a:r>
              <a:rPr lang="ru-RU" sz="2000">
                <a:latin typeface="Calibri" pitchFamily="34" charset="0"/>
              </a:rPr>
              <a:t>на базе МБУ «Школа №93» г.о. Тольятти в рамках программы городской профильной смены «Волонтеры школьных музеев Тольятти»</a:t>
            </a:r>
          </a:p>
          <a:p>
            <a:endParaRPr lang="ru-RU" sz="2000">
              <a:latin typeface="Calibri" pitchFamily="34" charset="0"/>
            </a:endParaRPr>
          </a:p>
          <a:p>
            <a:r>
              <a:rPr lang="ru-RU" sz="2000">
                <a:latin typeface="Calibri" pitchFamily="34" charset="0"/>
              </a:rPr>
              <a:t> </a:t>
            </a:r>
            <a:r>
              <a:rPr lang="ru-RU" sz="2000" b="1">
                <a:latin typeface="Calibri" pitchFamily="34" charset="0"/>
              </a:rPr>
              <a:t>Предварительные конкурсные испытания, с 1 по 3 июня 2022 года </a:t>
            </a:r>
            <a:r>
              <a:rPr lang="ru-RU" sz="2000">
                <a:latin typeface="Calibri" pitchFamily="34" charset="0"/>
              </a:rPr>
              <a:t>в рамках программы городской профильной смены «Волонтеры школьных музеев Тольятти». </a:t>
            </a:r>
          </a:p>
          <a:p>
            <a:endParaRPr lang="ru-RU" sz="2000" b="1">
              <a:latin typeface="Calibri" pitchFamily="34" charset="0"/>
            </a:endParaRPr>
          </a:p>
          <a:p>
            <a:r>
              <a:rPr lang="ru-RU" sz="2000" b="1">
                <a:latin typeface="Calibri" pitchFamily="34" charset="0"/>
              </a:rPr>
              <a:t>Заключительные испытания с 4 июня по 15 августа 2022 года </a:t>
            </a:r>
            <a:endParaRPr lang="ru-RU" sz="2000">
              <a:latin typeface="Calibri" pitchFamily="34" charset="0"/>
            </a:endParaRPr>
          </a:p>
          <a:p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Проведение волонтером музейного мероприятия среди обучающихся летнего лагеря с дневным пребыванием детей на базе школы, где находится музей, среди жителей в парках и скверах города совместно с руководителем и активистами школьного музея. </a:t>
            </a:r>
          </a:p>
          <a:p>
            <a:r>
              <a:rPr lang="ru-RU" sz="2000">
                <a:latin typeface="Calibri" pitchFamily="34" charset="0"/>
              </a:rPr>
              <a:t>Руководитель и активисты школьного музея осуществляют фото/видео съемку мероприятий. </a:t>
            </a:r>
          </a:p>
          <a:p>
            <a:r>
              <a:rPr lang="ru-RU" sz="2000">
                <a:latin typeface="Calibri" pitchFamily="34" charset="0"/>
              </a:rPr>
              <a:t>Волонтер пишет посты, размещает фотографии в группе в социальных сетях школьного музея и предлагает новости в группу «Активисты школьных музеев Тольятти» через функцию «предложить новость» </a:t>
            </a:r>
          </a:p>
          <a:p>
            <a:r>
              <a:rPr lang="ru-RU" sz="2000">
                <a:latin typeface="Calibri" pitchFamily="34" charset="0"/>
              </a:rPr>
              <a:t>По завершению работы волонтера составляется отчет.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47813" y="57150"/>
            <a:ext cx="7596187" cy="5476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411" name="Прямоугольник 2"/>
          <p:cNvSpPr>
            <a:spLocks noChangeArrowheads="1"/>
          </p:cNvSpPr>
          <p:nvPr/>
        </p:nvSpPr>
        <p:spPr bwMode="auto">
          <a:xfrm>
            <a:off x="2305050" y="100013"/>
            <a:ext cx="66817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chemeClr val="bg1"/>
                </a:solidFill>
                <a:latin typeface="Calibri" pitchFamily="34" charset="0"/>
              </a:rPr>
              <a:t>Конкурс «Лучший волонтер школьных музеев»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Прямоугольник 57"/>
          <p:cNvSpPr/>
          <p:nvPr/>
        </p:nvSpPr>
        <p:spPr>
          <a:xfrm>
            <a:off x="1547813" y="57150"/>
            <a:ext cx="7596187" cy="5476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803400" y="100013"/>
            <a:ext cx="6215063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cap="all" dirty="0">
                <a:solidFill>
                  <a:schemeClr val="bg1"/>
                </a:solidFill>
                <a:latin typeface="+mn-lt"/>
              </a:rPr>
              <a:t>программа профильной смены. 1  июня</a:t>
            </a:r>
            <a:endParaRPr lang="ru-RU" sz="2400" cap="all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388" y="647700"/>
          <a:ext cx="8820150" cy="595788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117752"/>
                <a:gridCol w="6083048"/>
                <a:gridCol w="1619672"/>
              </a:tblGrid>
              <a:tr h="128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время</a:t>
                      </a:r>
                      <a:endParaRPr lang="ru-RU" sz="12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мероприятие</a:t>
                      </a:r>
                      <a:endParaRPr lang="ru-RU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Место проведения</a:t>
                      </a:r>
                      <a:endParaRPr lang="ru-RU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</a:tr>
              <a:tr h="10591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10.00-10.30</a:t>
                      </a:r>
                      <a:endParaRPr lang="ru-RU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Открытие профильной смены «Волонтеры школьных музеев Тольятти» День первый»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«Презентация проекта «Лучший волонтер школьного музея» (куратор волонтерского проекта Меркулова С.В.)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Семинар «Волонтер в сфере культуры: кто он и чем занимается?» (руководитель школьного музея Отваги </a:t>
                      </a:r>
                      <a:r>
                        <a:rPr lang="ru-RU" sz="1200" dirty="0" err="1">
                          <a:effectLst/>
                          <a:latin typeface="+mn-lt"/>
                        </a:rPr>
                        <a:t>Горяинова</a:t>
                      </a:r>
                      <a:r>
                        <a:rPr lang="ru-RU" sz="1200" dirty="0">
                          <a:effectLst/>
                          <a:latin typeface="+mn-lt"/>
                        </a:rPr>
                        <a:t> Ж.Н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.)</a:t>
                      </a:r>
                      <a:endParaRPr lang="ru-RU" sz="1200" dirty="0">
                        <a:effectLst/>
                        <a:latin typeface="+mn-lt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Театрально- концертный зал «Бра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V</a:t>
                      </a:r>
                      <a:r>
                        <a:rPr lang="ru-RU" sz="1200" dirty="0">
                          <a:effectLst/>
                          <a:latin typeface="+mn-lt"/>
                        </a:rPr>
                        <a:t>о»</a:t>
                      </a:r>
                      <a:endParaRPr lang="ru-RU" sz="12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</a:tr>
              <a:tr h="257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10.30-11.30</a:t>
                      </a:r>
                      <a:endParaRPr lang="ru-RU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Игровой тренинг на знакомство (4 станции по 15 минут):</a:t>
                      </a:r>
                      <a:endParaRPr lang="ru-RU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 </a:t>
                      </a:r>
                      <a:endParaRPr lang="ru-RU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</a:tr>
              <a:tr h="12894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1</a:t>
                      </a:r>
                      <a:endParaRPr lang="ru-RU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Знакомство</a:t>
                      </a:r>
                      <a:endParaRPr lang="ru-RU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Кабинет 224</a:t>
                      </a:r>
                      <a:endParaRPr lang="ru-RU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</a:tr>
              <a:tr h="12894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2</a:t>
                      </a:r>
                      <a:endParaRPr lang="ru-RU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Доверие</a:t>
                      </a:r>
                      <a:endParaRPr lang="ru-RU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Кабинет 242</a:t>
                      </a:r>
                      <a:endParaRPr lang="ru-RU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</a:tr>
              <a:tr h="12894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3</a:t>
                      </a:r>
                      <a:endParaRPr lang="ru-RU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Испытание</a:t>
                      </a:r>
                      <a:endParaRPr lang="ru-RU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Музей Отваги</a:t>
                      </a:r>
                      <a:endParaRPr lang="ru-RU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</a:tr>
              <a:tr h="12894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4</a:t>
                      </a:r>
                      <a:endParaRPr lang="ru-RU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Сплочение </a:t>
                      </a:r>
                      <a:endParaRPr lang="ru-RU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Холл 2 этажа</a:t>
                      </a:r>
                      <a:endParaRPr lang="ru-RU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</a:tr>
              <a:tr h="5157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11.30 – 12.00</a:t>
                      </a:r>
                      <a:endParaRPr lang="ru-RU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Перерыв: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1)Анкетирование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2</a:t>
                      </a:r>
                      <a:r>
                        <a:rPr lang="ru-RU" sz="1200" dirty="0">
                          <a:effectLst/>
                          <a:latin typeface="+mn-lt"/>
                        </a:rPr>
                        <a:t>) Брейк-кофе</a:t>
                      </a:r>
                      <a:endParaRPr lang="ru-RU" sz="12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На месте 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последней станции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Столовая</a:t>
                      </a:r>
                      <a:endParaRPr lang="ru-RU" sz="12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</a:tr>
              <a:tr h="226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12.00-13.00</a:t>
                      </a:r>
                      <a:endParaRPr lang="ru-RU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Формы работы школьных музеев Тольятти: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 </a:t>
                      </a:r>
                      <a:endParaRPr lang="ru-RU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 </a:t>
                      </a:r>
                      <a:endParaRPr lang="ru-RU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</a:tr>
              <a:tr h="12894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1</a:t>
                      </a:r>
                      <a:endParaRPr lang="ru-RU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Мастер- класс «Разработка экскурсии»</a:t>
                      </a:r>
                      <a:endParaRPr lang="ru-RU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Кабинет 224</a:t>
                      </a:r>
                      <a:endParaRPr lang="ru-RU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</a:tr>
              <a:tr h="38683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2</a:t>
                      </a:r>
                      <a:endParaRPr lang="ru-RU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Мастер- класс «Актерское и ораторское мастерство»</a:t>
                      </a:r>
                      <a:endParaRPr lang="ru-RU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Театрально- концертный зал «Бра</a:t>
                      </a:r>
                      <a:r>
                        <a:rPr lang="en-US" sz="1200">
                          <a:effectLst/>
                          <a:latin typeface="+mn-lt"/>
                        </a:rPr>
                        <a:t>V</a:t>
                      </a:r>
                      <a:r>
                        <a:rPr lang="ru-RU" sz="1200">
                          <a:effectLst/>
                          <a:latin typeface="+mn-lt"/>
                        </a:rPr>
                        <a:t>о»</a:t>
                      </a:r>
                      <a:endParaRPr lang="ru-RU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</a:tr>
              <a:tr h="12894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3</a:t>
                      </a:r>
                      <a:endParaRPr lang="ru-RU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Мастер- класс «Разработка квеста»</a:t>
                      </a:r>
                      <a:endParaRPr lang="ru-RU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Кабинет 339</a:t>
                      </a:r>
                      <a:endParaRPr lang="ru-RU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</a:tr>
              <a:tr h="12894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4</a:t>
                      </a:r>
                      <a:endParaRPr lang="ru-RU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Мастер- класс «Музейная игротека»</a:t>
                      </a:r>
                      <a:endParaRPr lang="ru-RU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Кабинет 327</a:t>
                      </a:r>
                      <a:endParaRPr lang="ru-RU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</a:tr>
              <a:tr h="38683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13:00</a:t>
                      </a:r>
                      <a:endParaRPr lang="ru-RU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Общий сбор «Завершение 1 дня»</a:t>
                      </a:r>
                      <a:endParaRPr lang="ru-RU" sz="12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Театрально- концертный зал «Бра</a:t>
                      </a:r>
                      <a:r>
                        <a:rPr lang="en-US" sz="1200">
                          <a:effectLst/>
                          <a:latin typeface="+mn-lt"/>
                        </a:rPr>
                        <a:t>V</a:t>
                      </a:r>
                      <a:r>
                        <a:rPr lang="ru-RU" sz="1200">
                          <a:effectLst/>
                          <a:latin typeface="+mn-lt"/>
                        </a:rPr>
                        <a:t>о»</a:t>
                      </a:r>
                      <a:endParaRPr lang="ru-RU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</a:tr>
              <a:tr h="644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 </a:t>
                      </a:r>
                      <a:endParaRPr lang="ru-RU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Домашнее задание в группе в ВК «Активисты школьных музеев Тольятти»: прохождение обучающего курса «Начинающий волонтер» на платформе </a:t>
                      </a:r>
                      <a:r>
                        <a:rPr lang="en-US" sz="1200">
                          <a:effectLst/>
                          <a:latin typeface="+mn-lt"/>
                        </a:rPr>
                        <a:t>Dobro</a:t>
                      </a:r>
                      <a:r>
                        <a:rPr lang="ru-RU" sz="1200">
                          <a:effectLst/>
                          <a:latin typeface="+mn-lt"/>
                        </a:rPr>
                        <a:t>.</a:t>
                      </a:r>
                      <a:r>
                        <a:rPr lang="en-US" sz="1200">
                          <a:effectLst/>
                          <a:latin typeface="+mn-lt"/>
                        </a:rPr>
                        <a:t>ru</a:t>
                      </a:r>
                      <a:r>
                        <a:rPr lang="ru-RU" sz="1200">
                          <a:effectLst/>
                          <a:latin typeface="+mn-lt"/>
                        </a:rPr>
                        <a:t>. (методист СП Центр «Гражданин»  Горяинова Ж.Н.)</a:t>
                      </a:r>
                      <a:endParaRPr lang="ru-RU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ВК «Активисты школьных музеев»</a:t>
                      </a:r>
                      <a:endParaRPr lang="ru-RU" sz="12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Прямоугольник 57"/>
          <p:cNvSpPr/>
          <p:nvPr/>
        </p:nvSpPr>
        <p:spPr>
          <a:xfrm>
            <a:off x="1547813" y="57150"/>
            <a:ext cx="7596187" cy="5476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803400" y="100013"/>
            <a:ext cx="6215063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cap="all" dirty="0">
                <a:solidFill>
                  <a:schemeClr val="bg1"/>
                </a:solidFill>
                <a:latin typeface="+mn-lt"/>
              </a:rPr>
              <a:t>программа профильной смены. 2  июня</a:t>
            </a:r>
            <a:endParaRPr lang="ru-RU" sz="2400" cap="all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388" y="981075"/>
          <a:ext cx="8820150" cy="562133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117752"/>
                <a:gridCol w="6083048"/>
                <a:gridCol w="1619672"/>
              </a:tblGrid>
              <a:tr h="128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время</a:t>
                      </a:r>
                      <a:endParaRPr lang="ru-RU" sz="12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мероприятие</a:t>
                      </a:r>
                      <a:endParaRPr lang="ru-RU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Место проведения</a:t>
                      </a:r>
                      <a:endParaRPr lang="ru-RU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</a:tr>
              <a:tr h="1347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10.00-10.30</a:t>
                      </a:r>
                      <a:endParaRPr lang="ru-RU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r>
                        <a:rPr lang="ru-RU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Продолжение профильной смены «Волонтеры школьных музеев Тольятти 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 Итоги проведения 1 дня профильной смены (руководитель школьного музея Отваги </a:t>
                      </a:r>
                      <a:r>
                        <a:rPr lang="ru-RU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Горяинова</a:t>
                      </a:r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Ж.Н.) 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 Программа 2 дня (куратор волонтерского проекта Меркулова С.В.) 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 Критерии оценивания конкурсного испытания «4К волонтера» методист СП Центр «Гражданин» </a:t>
                      </a:r>
                      <a:r>
                        <a:rPr lang="ru-RU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Горяинова</a:t>
                      </a:r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Ж.Н.)</a:t>
                      </a: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Театрально- концертный зал «Бра</a:t>
                      </a:r>
                      <a:r>
                        <a:rPr lang="en-US" sz="1200" dirty="0" smtClean="0">
                          <a:effectLst/>
                          <a:latin typeface="+mn-lt"/>
                        </a:rPr>
                        <a:t>V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о»</a:t>
                      </a:r>
                      <a:endParaRPr lang="ru-RU" sz="1200" dirty="0" smtClean="0">
                        <a:effectLst/>
                        <a:latin typeface="+mn-lt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</a:tr>
              <a:tr h="257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10.30-11.30</a:t>
                      </a:r>
                      <a:endParaRPr lang="ru-RU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r>
                        <a:rPr lang="ru-RU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Конкурсные испытания «4К волонтера» </a:t>
                      </a:r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(работа волонтеров в смешанных группах с руководителями, активистами школьных музеев, оценивание лидерских качеств, коммуникативных навыков, умение работать в команде, креативность) 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Практикум по разработке музейной экскурсии 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Практикум  по разработке </a:t>
                      </a:r>
                      <a:r>
                        <a:rPr lang="ru-RU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квеста</a:t>
                      </a:r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Практикум  по разработке музейной игры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 </a:t>
                      </a:r>
                      <a:endParaRPr lang="ru-RU" sz="12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</a:tr>
              <a:tr h="485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11.30 – 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11:45</a:t>
                      </a:r>
                      <a:endParaRPr lang="ru-RU" sz="12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Перерыв: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Брейк-кофе</a:t>
                      </a:r>
                      <a:endParaRPr lang="ru-RU" sz="12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Столовая</a:t>
                      </a:r>
                      <a:endParaRPr lang="ru-RU" sz="12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</a:tr>
              <a:tr h="394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cs typeface="Times New Roman"/>
                        </a:rPr>
                        <a:t>11:45 – 12:15</a:t>
                      </a:r>
                      <a:endParaRPr lang="ru-RU" sz="12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cs typeface="Times New Roman"/>
                        </a:rPr>
                        <a:t>Презентация 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cs typeface="Times New Roman"/>
                        </a:rPr>
                        <a:t> музейных продуктов (экскурсии, </a:t>
                      </a:r>
                      <a:r>
                        <a:rPr lang="ru-RU" sz="1200" baseline="0" dirty="0" err="1" smtClean="0">
                          <a:effectLst/>
                          <a:latin typeface="+mn-lt"/>
                          <a:cs typeface="Times New Roman"/>
                        </a:rPr>
                        <a:t>квеста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cs typeface="Times New Roman"/>
                        </a:rPr>
                        <a:t>, игры) отрядами. Длительность выступления 5- 7 минут</a:t>
                      </a:r>
                      <a:endParaRPr lang="ru-RU" sz="12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Театрально- концертный зал «Бра</a:t>
                      </a:r>
                      <a:r>
                        <a:rPr lang="en-US" sz="1200" dirty="0" smtClean="0">
                          <a:effectLst/>
                          <a:latin typeface="+mn-lt"/>
                        </a:rPr>
                        <a:t>V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о»</a:t>
                      </a:r>
                      <a:endParaRPr lang="ru-RU" sz="1200" dirty="0" smtClean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</a:tr>
              <a:tr h="226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12.15-13.00</a:t>
                      </a:r>
                      <a:endParaRPr lang="ru-RU" sz="12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Практикум по подготовке </a:t>
                      </a:r>
                      <a:r>
                        <a:rPr lang="ru-RU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самопрезентации</a:t>
                      </a:r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конкурсного задания «Я волонтер школьного музея» </a:t>
                      </a: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 </a:t>
                      </a:r>
                      <a:endParaRPr lang="ru-RU" sz="12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</a:tr>
              <a:tr h="38683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13:00</a:t>
                      </a:r>
                      <a:endParaRPr lang="ru-RU" sz="12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Общий сбор «Завершение 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2</a:t>
                      </a:r>
                      <a:r>
                        <a:rPr lang="ru-RU" sz="120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</a:rPr>
                        <a:t>дня»</a:t>
                      </a:r>
                      <a:endParaRPr lang="ru-RU" sz="12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Театрально- концертный зал «Бра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V</a:t>
                      </a:r>
                      <a:r>
                        <a:rPr lang="ru-RU" sz="1200" dirty="0">
                          <a:effectLst/>
                          <a:latin typeface="+mn-lt"/>
                        </a:rPr>
                        <a:t>о»</a:t>
                      </a:r>
                      <a:endParaRPr lang="ru-RU" sz="12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</a:tr>
              <a:tr h="644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 </a:t>
                      </a:r>
                      <a:endParaRPr lang="ru-RU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r>
                        <a:rPr lang="ru-RU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Домашнее задание в группе в ВК «Активисты школьных музеев Тольятти»: прохождение обучающего курса «Социальное проектирование</a:t>
                      </a:r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 на платформе Dobro.ru. (руководитель школьного музея Отваги </a:t>
                      </a:r>
                      <a:r>
                        <a:rPr lang="ru-RU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Горяинова</a:t>
                      </a:r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Ж.Н.)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34190" marR="341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ВК «Активисты школьных музеев»</a:t>
                      </a:r>
                      <a:endParaRPr lang="ru-RU" sz="12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4190" marR="3419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Прямоугольник 57"/>
          <p:cNvSpPr/>
          <p:nvPr/>
        </p:nvSpPr>
        <p:spPr>
          <a:xfrm>
            <a:off x="1547813" y="57150"/>
            <a:ext cx="7596187" cy="5476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803400" y="100013"/>
            <a:ext cx="6215063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cap="all" dirty="0">
                <a:solidFill>
                  <a:schemeClr val="bg1"/>
                </a:solidFill>
                <a:latin typeface="+mn-lt"/>
              </a:rPr>
              <a:t>программа профильной смены. 3 июня</a:t>
            </a:r>
            <a:endParaRPr lang="ru-RU" sz="2400" cap="all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20518" name="Group 38"/>
          <p:cNvGraphicFramePr>
            <a:graphicFrameLocks noGrp="1"/>
          </p:cNvGraphicFramePr>
          <p:nvPr/>
        </p:nvGraphicFramePr>
        <p:xfrm>
          <a:off x="107950" y="604838"/>
          <a:ext cx="8820150" cy="5076825"/>
        </p:xfrm>
        <a:graphic>
          <a:graphicData uri="http://schemas.openxmlformats.org/drawingml/2006/table">
            <a:tbl>
              <a:tblPr/>
              <a:tblGrid>
                <a:gridCol w="935038"/>
                <a:gridCol w="6842125"/>
                <a:gridCol w="1042987"/>
              </a:tblGrid>
              <a:tr h="128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время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190" marR="3419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мероприятие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190" marR="3419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Место проведения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190" marR="3419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47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10.00-10.30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190" marR="3419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Продолжение профильной смены «Волонтеры школьных музеев Тольятти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Итоги проведения 2 дня профильной смены (руководитель школьного музея Отваги Горяинова Ж.Н.)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 Программа 3 дня (куратор волонтерского проекта Меркулова С.В.)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 Критерии оценивания конкурсного испытания 3 дня (методист СП Центр «Гражданин» Горяинова Ж.Н.)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 Подготовка к конкурсным испытаниям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34190" marR="3419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Театрально- концертный зал «Бра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о»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190" marR="3419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10.30-11.30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190" marR="3419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Конкурсные испытания «Я волонтер школьного музея»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(оценивание навыков публичного выступления, коммуникативных навыков, умение отвечать на вопросы)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 проведение музейной экскурсии на тему «Я горжусь! Славные страницы в истории Отечества, культуры, искусства»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 проведение квеста на тему «Я горжусь! Славные страницы в истории Отечества, культуры, искусства»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 проведение музейной игры на тему «Я горжусь! Славные страницы в истории Отечества, культуры, искусства» </a:t>
                      </a:r>
                    </a:p>
                  </a:txBody>
                  <a:tcPr marL="34190" marR="3419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190" marR="3419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11.30 – 12.00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190" marR="3419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Перерыв:Брейк-кофе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190" marR="3419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Столовая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190" marR="3419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12.00-13.00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190" marR="3419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Конкурсные испытания «Я волонтер школьного музея»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Самопрезентация волонтеров</a:t>
                      </a:r>
                    </a:p>
                  </a:txBody>
                  <a:tcPr marL="34190" marR="3419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190" marR="3419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13:00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190" marR="3419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Закрытие городской профильной смены «Волонтеры школьных музеев Тольятти»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 Подведение промежуточных итогов конкурсных испытаний (куратор волонтерского проекта Меркулова С.В.)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 Дальнейшее участие в конкурсных испытаниях (методист СП Центр «Гражданин» Горяинова Ж.Н.)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 Итоговое анкетирование участников (методист СП Центр «Гражданин» Горяинова Ж.Н.) </a:t>
                      </a:r>
                    </a:p>
                  </a:txBody>
                  <a:tcPr marL="34190" marR="3419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Театрально- концертный зал «Бра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о»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190" marR="3419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190" marR="3419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Домашнее задание в группе в ВК «Активисты школьных музеев Тольятти»:: прохождение обучающего курса «Событийное волонтерство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» на платформе Dobro.ru. (руководитель школьного музея Отваги Горяинова Ж.Н.) 	</a:t>
                      </a:r>
                    </a:p>
                  </a:txBody>
                  <a:tcPr marL="34190" marR="3419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ВК «Активисты школьных музеев»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4190" marR="3419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Группа 3" descr="ленты"/>
          <p:cNvGrpSpPr>
            <a:grpSpLocks/>
          </p:cNvGrpSpPr>
          <p:nvPr/>
        </p:nvGrpSpPr>
        <p:grpSpPr bwMode="auto">
          <a:xfrm>
            <a:off x="98425" y="606425"/>
            <a:ext cx="5472113" cy="5749925"/>
            <a:chOff x="350838" y="6816726"/>
            <a:chExt cx="1843088" cy="1992312"/>
          </a:xfrm>
        </p:grpSpPr>
        <p:sp>
          <p:nvSpPr>
            <p:cNvPr id="5" name="Полилиния 238">
              <a:extLst>
                <a:ext uri="{FF2B5EF4-FFF2-40B4-BE49-F238E27FC236}"/>
                <a:ext uri="{C183D7F6-B498-43B3-948B-1728B52AA6E4}"/>
              </a:extLst>
            </p:cNvPr>
            <p:cNvSpPr>
              <a:spLocks/>
            </p:cNvSpPr>
            <p:nvPr/>
          </p:nvSpPr>
          <p:spPr bwMode="auto">
            <a:xfrm>
              <a:off x="350838" y="8488354"/>
              <a:ext cx="504750" cy="320684"/>
            </a:xfrm>
            <a:custGeom>
              <a:avLst/>
              <a:gdLst>
                <a:gd name="T0" fmla="*/ 0 w 318"/>
                <a:gd name="T1" fmla="*/ 202 h 202"/>
                <a:gd name="T2" fmla="*/ 318 w 318"/>
                <a:gd name="T3" fmla="*/ 202 h 202"/>
                <a:gd name="T4" fmla="*/ 318 w 318"/>
                <a:gd name="T5" fmla="*/ 0 h 202"/>
                <a:gd name="T6" fmla="*/ 0 w 318"/>
                <a:gd name="T7" fmla="*/ 0 h 202"/>
                <a:gd name="T8" fmla="*/ 92 w 318"/>
                <a:gd name="T9" fmla="*/ 100 h 202"/>
                <a:gd name="T10" fmla="*/ 0 w 318"/>
                <a:gd name="T11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8" h="202">
                  <a:moveTo>
                    <a:pt x="0" y="202"/>
                  </a:moveTo>
                  <a:lnTo>
                    <a:pt x="318" y="202"/>
                  </a:lnTo>
                  <a:lnTo>
                    <a:pt x="318" y="0"/>
                  </a:lnTo>
                  <a:lnTo>
                    <a:pt x="0" y="0"/>
                  </a:lnTo>
                  <a:lnTo>
                    <a:pt x="92" y="100"/>
                  </a:lnTo>
                  <a:lnTo>
                    <a:pt x="0" y="20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noProof="1">
                <a:latin typeface="Times New Roman" panose="02020603050405020304" pitchFamily="18" charset="0"/>
              </a:endParaRPr>
            </a:p>
          </p:txBody>
        </p:sp>
        <p:sp>
          <p:nvSpPr>
            <p:cNvPr id="21516" name="Полилиния 234"/>
            <p:cNvSpPr>
              <a:spLocks/>
            </p:cNvSpPr>
            <p:nvPr/>
          </p:nvSpPr>
          <p:spPr bwMode="auto">
            <a:xfrm>
              <a:off x="350838" y="8488363"/>
              <a:ext cx="504825" cy="320675"/>
            </a:xfrm>
            <a:custGeom>
              <a:avLst/>
              <a:gdLst>
                <a:gd name="T0" fmla="*/ 504825 w 318"/>
                <a:gd name="T1" fmla="*/ 0 h 202"/>
                <a:gd name="T2" fmla="*/ 0 w 318"/>
                <a:gd name="T3" fmla="*/ 0 h 202"/>
                <a:gd name="T4" fmla="*/ 146050 w 318"/>
                <a:gd name="T5" fmla="*/ 158750 h 202"/>
                <a:gd name="T6" fmla="*/ 0 w 318"/>
                <a:gd name="T7" fmla="*/ 320675 h 202"/>
                <a:gd name="T8" fmla="*/ 504825 w 318"/>
                <a:gd name="T9" fmla="*/ 320675 h 202"/>
                <a:gd name="T10" fmla="*/ 504825 w 318"/>
                <a:gd name="T11" fmla="*/ 0 h 20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8"/>
                <a:gd name="T19" fmla="*/ 0 h 202"/>
                <a:gd name="T20" fmla="*/ 318 w 318"/>
                <a:gd name="T21" fmla="*/ 202 h 20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8" h="202">
                  <a:moveTo>
                    <a:pt x="318" y="0"/>
                  </a:moveTo>
                  <a:lnTo>
                    <a:pt x="0" y="0"/>
                  </a:lnTo>
                  <a:lnTo>
                    <a:pt x="92" y="100"/>
                  </a:lnTo>
                  <a:lnTo>
                    <a:pt x="0" y="202"/>
                  </a:lnTo>
                  <a:lnTo>
                    <a:pt x="318" y="202"/>
                  </a:lnTo>
                  <a:lnTo>
                    <a:pt x="318" y="0"/>
                  </a:lnTo>
                  <a:close/>
                </a:path>
              </a:pathLst>
            </a:custGeom>
            <a:solidFill>
              <a:schemeClr val="tx2">
                <a:alpha val="1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7" name="Полилиния 6"/>
            <p:cNvSpPr>
              <a:spLocks/>
            </p:cNvSpPr>
            <p:nvPr/>
          </p:nvSpPr>
          <p:spPr bwMode="auto">
            <a:xfrm>
              <a:off x="350838" y="6972301"/>
              <a:ext cx="504825" cy="320675"/>
            </a:xfrm>
            <a:custGeom>
              <a:avLst/>
              <a:gdLst>
                <a:gd name="T0" fmla="*/ 0 w 318"/>
                <a:gd name="T1" fmla="*/ 320675 h 202"/>
                <a:gd name="T2" fmla="*/ 504825 w 318"/>
                <a:gd name="T3" fmla="*/ 320675 h 202"/>
                <a:gd name="T4" fmla="*/ 504825 w 318"/>
                <a:gd name="T5" fmla="*/ 0 h 202"/>
                <a:gd name="T6" fmla="*/ 0 w 318"/>
                <a:gd name="T7" fmla="*/ 0 h 202"/>
                <a:gd name="T8" fmla="*/ 146050 w 318"/>
                <a:gd name="T9" fmla="*/ 158750 h 202"/>
                <a:gd name="T10" fmla="*/ 0 w 318"/>
                <a:gd name="T11" fmla="*/ 320675 h 20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8"/>
                <a:gd name="T19" fmla="*/ 0 h 202"/>
                <a:gd name="T20" fmla="*/ 318 w 318"/>
                <a:gd name="T21" fmla="*/ 202 h 20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8" h="202">
                  <a:moveTo>
                    <a:pt x="0" y="202"/>
                  </a:moveTo>
                  <a:lnTo>
                    <a:pt x="318" y="202"/>
                  </a:lnTo>
                  <a:lnTo>
                    <a:pt x="318" y="0"/>
                  </a:lnTo>
                  <a:lnTo>
                    <a:pt x="0" y="0"/>
                  </a:lnTo>
                  <a:lnTo>
                    <a:pt x="92" y="100"/>
                  </a:lnTo>
                  <a:lnTo>
                    <a:pt x="0" y="20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8" name="Полилиния 8"/>
            <p:cNvSpPr>
              <a:spLocks/>
            </p:cNvSpPr>
            <p:nvPr/>
          </p:nvSpPr>
          <p:spPr bwMode="auto">
            <a:xfrm>
              <a:off x="350838" y="6972301"/>
              <a:ext cx="504825" cy="320675"/>
            </a:xfrm>
            <a:custGeom>
              <a:avLst/>
              <a:gdLst>
                <a:gd name="T0" fmla="*/ 0 w 318"/>
                <a:gd name="T1" fmla="*/ 320675 h 202"/>
                <a:gd name="T2" fmla="*/ 504825 w 318"/>
                <a:gd name="T3" fmla="*/ 320675 h 202"/>
                <a:gd name="T4" fmla="*/ 504825 w 318"/>
                <a:gd name="T5" fmla="*/ 0 h 202"/>
                <a:gd name="T6" fmla="*/ 0 w 318"/>
                <a:gd name="T7" fmla="*/ 0 h 202"/>
                <a:gd name="T8" fmla="*/ 146050 w 318"/>
                <a:gd name="T9" fmla="*/ 158750 h 202"/>
                <a:gd name="T10" fmla="*/ 0 w 318"/>
                <a:gd name="T11" fmla="*/ 320675 h 20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8"/>
                <a:gd name="T19" fmla="*/ 0 h 202"/>
                <a:gd name="T20" fmla="*/ 318 w 318"/>
                <a:gd name="T21" fmla="*/ 202 h 20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8" h="202">
                  <a:moveTo>
                    <a:pt x="0" y="202"/>
                  </a:moveTo>
                  <a:lnTo>
                    <a:pt x="318" y="202"/>
                  </a:lnTo>
                  <a:lnTo>
                    <a:pt x="318" y="0"/>
                  </a:lnTo>
                  <a:lnTo>
                    <a:pt x="0" y="0"/>
                  </a:lnTo>
                  <a:lnTo>
                    <a:pt x="92" y="100"/>
                  </a:lnTo>
                  <a:lnTo>
                    <a:pt x="0" y="20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9" name="Полилиния 10"/>
            <p:cNvSpPr>
              <a:spLocks/>
            </p:cNvSpPr>
            <p:nvPr/>
          </p:nvSpPr>
          <p:spPr bwMode="auto">
            <a:xfrm>
              <a:off x="350838" y="6972301"/>
              <a:ext cx="504825" cy="320675"/>
            </a:xfrm>
            <a:custGeom>
              <a:avLst/>
              <a:gdLst>
                <a:gd name="T0" fmla="*/ 504825 w 318"/>
                <a:gd name="T1" fmla="*/ 0 h 202"/>
                <a:gd name="T2" fmla="*/ 0 w 318"/>
                <a:gd name="T3" fmla="*/ 0 h 202"/>
                <a:gd name="T4" fmla="*/ 146050 w 318"/>
                <a:gd name="T5" fmla="*/ 158750 h 202"/>
                <a:gd name="T6" fmla="*/ 0 w 318"/>
                <a:gd name="T7" fmla="*/ 320675 h 202"/>
                <a:gd name="T8" fmla="*/ 504825 w 318"/>
                <a:gd name="T9" fmla="*/ 320675 h 202"/>
                <a:gd name="T10" fmla="*/ 504825 w 318"/>
                <a:gd name="T11" fmla="*/ 0 h 20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8"/>
                <a:gd name="T19" fmla="*/ 0 h 202"/>
                <a:gd name="T20" fmla="*/ 318 w 318"/>
                <a:gd name="T21" fmla="*/ 202 h 20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8" h="202">
                  <a:moveTo>
                    <a:pt x="318" y="0"/>
                  </a:moveTo>
                  <a:lnTo>
                    <a:pt x="0" y="0"/>
                  </a:lnTo>
                  <a:lnTo>
                    <a:pt x="92" y="100"/>
                  </a:lnTo>
                  <a:lnTo>
                    <a:pt x="0" y="202"/>
                  </a:lnTo>
                  <a:lnTo>
                    <a:pt x="318" y="202"/>
                  </a:lnTo>
                  <a:lnTo>
                    <a:pt x="318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0" name="Полилиния 226"/>
            <p:cNvSpPr>
              <a:spLocks/>
            </p:cNvSpPr>
            <p:nvPr/>
          </p:nvSpPr>
          <p:spPr bwMode="auto">
            <a:xfrm>
              <a:off x="350838" y="7477126"/>
              <a:ext cx="504825" cy="319088"/>
            </a:xfrm>
            <a:custGeom>
              <a:avLst/>
              <a:gdLst>
                <a:gd name="T0" fmla="*/ 0 w 318"/>
                <a:gd name="T1" fmla="*/ 319088 h 201"/>
                <a:gd name="T2" fmla="*/ 504825 w 318"/>
                <a:gd name="T3" fmla="*/ 319088 h 201"/>
                <a:gd name="T4" fmla="*/ 504825 w 318"/>
                <a:gd name="T5" fmla="*/ 0 h 201"/>
                <a:gd name="T6" fmla="*/ 0 w 318"/>
                <a:gd name="T7" fmla="*/ 0 h 201"/>
                <a:gd name="T8" fmla="*/ 146050 w 318"/>
                <a:gd name="T9" fmla="*/ 160338 h 201"/>
                <a:gd name="T10" fmla="*/ 0 w 318"/>
                <a:gd name="T11" fmla="*/ 319088 h 2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8"/>
                <a:gd name="T19" fmla="*/ 0 h 201"/>
                <a:gd name="T20" fmla="*/ 318 w 318"/>
                <a:gd name="T21" fmla="*/ 201 h 20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8" h="201">
                  <a:moveTo>
                    <a:pt x="0" y="201"/>
                  </a:moveTo>
                  <a:lnTo>
                    <a:pt x="318" y="201"/>
                  </a:lnTo>
                  <a:lnTo>
                    <a:pt x="318" y="0"/>
                  </a:lnTo>
                  <a:lnTo>
                    <a:pt x="0" y="0"/>
                  </a:lnTo>
                  <a:lnTo>
                    <a:pt x="92" y="101"/>
                  </a:lnTo>
                  <a:lnTo>
                    <a:pt x="0" y="201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1" name="Полилиния 227"/>
            <p:cNvSpPr>
              <a:spLocks/>
            </p:cNvSpPr>
            <p:nvPr/>
          </p:nvSpPr>
          <p:spPr bwMode="auto">
            <a:xfrm>
              <a:off x="350838" y="7477126"/>
              <a:ext cx="504825" cy="319088"/>
            </a:xfrm>
            <a:custGeom>
              <a:avLst/>
              <a:gdLst>
                <a:gd name="T0" fmla="*/ 0 w 318"/>
                <a:gd name="T1" fmla="*/ 319088 h 201"/>
                <a:gd name="T2" fmla="*/ 504825 w 318"/>
                <a:gd name="T3" fmla="*/ 319088 h 201"/>
                <a:gd name="T4" fmla="*/ 504825 w 318"/>
                <a:gd name="T5" fmla="*/ 0 h 201"/>
                <a:gd name="T6" fmla="*/ 0 w 318"/>
                <a:gd name="T7" fmla="*/ 0 h 201"/>
                <a:gd name="T8" fmla="*/ 146050 w 318"/>
                <a:gd name="T9" fmla="*/ 160338 h 201"/>
                <a:gd name="T10" fmla="*/ 0 w 318"/>
                <a:gd name="T11" fmla="*/ 319088 h 2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8"/>
                <a:gd name="T19" fmla="*/ 0 h 201"/>
                <a:gd name="T20" fmla="*/ 318 w 318"/>
                <a:gd name="T21" fmla="*/ 201 h 20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8" h="201">
                  <a:moveTo>
                    <a:pt x="0" y="201"/>
                  </a:moveTo>
                  <a:lnTo>
                    <a:pt x="318" y="201"/>
                  </a:lnTo>
                  <a:lnTo>
                    <a:pt x="318" y="0"/>
                  </a:lnTo>
                  <a:lnTo>
                    <a:pt x="0" y="0"/>
                  </a:lnTo>
                  <a:lnTo>
                    <a:pt x="92" y="101"/>
                  </a:lnTo>
                  <a:lnTo>
                    <a:pt x="0" y="201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2" name="Полилиния 229"/>
            <p:cNvSpPr>
              <a:spLocks/>
            </p:cNvSpPr>
            <p:nvPr/>
          </p:nvSpPr>
          <p:spPr bwMode="auto">
            <a:xfrm>
              <a:off x="350838" y="7477126"/>
              <a:ext cx="504825" cy="319088"/>
            </a:xfrm>
            <a:custGeom>
              <a:avLst/>
              <a:gdLst>
                <a:gd name="T0" fmla="*/ 504825 w 318"/>
                <a:gd name="T1" fmla="*/ 0 h 201"/>
                <a:gd name="T2" fmla="*/ 0 w 318"/>
                <a:gd name="T3" fmla="*/ 0 h 201"/>
                <a:gd name="T4" fmla="*/ 146050 w 318"/>
                <a:gd name="T5" fmla="*/ 160338 h 201"/>
                <a:gd name="T6" fmla="*/ 0 w 318"/>
                <a:gd name="T7" fmla="*/ 319088 h 201"/>
                <a:gd name="T8" fmla="*/ 504825 w 318"/>
                <a:gd name="T9" fmla="*/ 319088 h 201"/>
                <a:gd name="T10" fmla="*/ 504825 w 318"/>
                <a:gd name="T11" fmla="*/ 0 h 2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8"/>
                <a:gd name="T19" fmla="*/ 0 h 201"/>
                <a:gd name="T20" fmla="*/ 318 w 318"/>
                <a:gd name="T21" fmla="*/ 201 h 20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8" h="201">
                  <a:moveTo>
                    <a:pt x="318" y="0"/>
                  </a:moveTo>
                  <a:lnTo>
                    <a:pt x="0" y="0"/>
                  </a:lnTo>
                  <a:lnTo>
                    <a:pt x="92" y="101"/>
                  </a:lnTo>
                  <a:lnTo>
                    <a:pt x="0" y="201"/>
                  </a:lnTo>
                  <a:lnTo>
                    <a:pt x="318" y="201"/>
                  </a:lnTo>
                  <a:lnTo>
                    <a:pt x="318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Полилиния 232">
              <a:extLst>
                <a:ext uri="{FF2B5EF4-FFF2-40B4-BE49-F238E27FC236}"/>
                <a:ext uri="{C183D7F6-B498-43B3-948B-1728B52AA6E4}"/>
              </a:extLst>
            </p:cNvPr>
            <p:cNvSpPr>
              <a:spLocks/>
            </p:cNvSpPr>
            <p:nvPr/>
          </p:nvSpPr>
          <p:spPr bwMode="auto">
            <a:xfrm>
              <a:off x="350838" y="7983400"/>
              <a:ext cx="504750" cy="320684"/>
            </a:xfrm>
            <a:custGeom>
              <a:avLst/>
              <a:gdLst>
                <a:gd name="T0" fmla="*/ 0 w 318"/>
                <a:gd name="T1" fmla="*/ 202 h 202"/>
                <a:gd name="T2" fmla="*/ 318 w 318"/>
                <a:gd name="T3" fmla="*/ 202 h 202"/>
                <a:gd name="T4" fmla="*/ 318 w 318"/>
                <a:gd name="T5" fmla="*/ 0 h 202"/>
                <a:gd name="T6" fmla="*/ 0 w 318"/>
                <a:gd name="T7" fmla="*/ 0 h 202"/>
                <a:gd name="T8" fmla="*/ 92 w 318"/>
                <a:gd name="T9" fmla="*/ 100 h 202"/>
                <a:gd name="T10" fmla="*/ 0 w 318"/>
                <a:gd name="T11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8" h="202">
                  <a:moveTo>
                    <a:pt x="0" y="202"/>
                  </a:moveTo>
                  <a:lnTo>
                    <a:pt x="318" y="202"/>
                  </a:lnTo>
                  <a:lnTo>
                    <a:pt x="318" y="0"/>
                  </a:lnTo>
                  <a:lnTo>
                    <a:pt x="0" y="0"/>
                  </a:lnTo>
                  <a:lnTo>
                    <a:pt x="92" y="100"/>
                  </a:lnTo>
                  <a:lnTo>
                    <a:pt x="0" y="20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noProof="1">
                <a:latin typeface="Times New Roman" panose="02020603050405020304" pitchFamily="18" charset="0"/>
              </a:endParaRPr>
            </a:p>
          </p:txBody>
        </p:sp>
        <p:sp>
          <p:nvSpPr>
            <p:cNvPr id="21524" name="Полилиния 233"/>
            <p:cNvSpPr>
              <a:spLocks/>
            </p:cNvSpPr>
            <p:nvPr/>
          </p:nvSpPr>
          <p:spPr bwMode="auto">
            <a:xfrm>
              <a:off x="350838" y="7983538"/>
              <a:ext cx="504825" cy="320675"/>
            </a:xfrm>
            <a:custGeom>
              <a:avLst/>
              <a:gdLst>
                <a:gd name="T0" fmla="*/ 0 w 318"/>
                <a:gd name="T1" fmla="*/ 320675 h 202"/>
                <a:gd name="T2" fmla="*/ 504825 w 318"/>
                <a:gd name="T3" fmla="*/ 320675 h 202"/>
                <a:gd name="T4" fmla="*/ 504825 w 318"/>
                <a:gd name="T5" fmla="*/ 0 h 202"/>
                <a:gd name="T6" fmla="*/ 0 w 318"/>
                <a:gd name="T7" fmla="*/ 0 h 202"/>
                <a:gd name="T8" fmla="*/ 146050 w 318"/>
                <a:gd name="T9" fmla="*/ 158750 h 202"/>
                <a:gd name="T10" fmla="*/ 0 w 318"/>
                <a:gd name="T11" fmla="*/ 320675 h 20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8"/>
                <a:gd name="T19" fmla="*/ 0 h 202"/>
                <a:gd name="T20" fmla="*/ 318 w 318"/>
                <a:gd name="T21" fmla="*/ 202 h 20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8" h="202">
                  <a:moveTo>
                    <a:pt x="0" y="202"/>
                  </a:moveTo>
                  <a:lnTo>
                    <a:pt x="318" y="202"/>
                  </a:lnTo>
                  <a:lnTo>
                    <a:pt x="318" y="0"/>
                  </a:lnTo>
                  <a:lnTo>
                    <a:pt x="0" y="0"/>
                  </a:lnTo>
                  <a:lnTo>
                    <a:pt x="92" y="100"/>
                  </a:lnTo>
                  <a:lnTo>
                    <a:pt x="0" y="20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5" name="Полилиния 235"/>
            <p:cNvSpPr>
              <a:spLocks/>
            </p:cNvSpPr>
            <p:nvPr/>
          </p:nvSpPr>
          <p:spPr bwMode="auto">
            <a:xfrm>
              <a:off x="350838" y="7983538"/>
              <a:ext cx="504825" cy="320675"/>
            </a:xfrm>
            <a:custGeom>
              <a:avLst/>
              <a:gdLst>
                <a:gd name="T0" fmla="*/ 504825 w 318"/>
                <a:gd name="T1" fmla="*/ 0 h 202"/>
                <a:gd name="T2" fmla="*/ 0 w 318"/>
                <a:gd name="T3" fmla="*/ 0 h 202"/>
                <a:gd name="T4" fmla="*/ 146050 w 318"/>
                <a:gd name="T5" fmla="*/ 158750 h 202"/>
                <a:gd name="T6" fmla="*/ 0 w 318"/>
                <a:gd name="T7" fmla="*/ 320675 h 202"/>
                <a:gd name="T8" fmla="*/ 504825 w 318"/>
                <a:gd name="T9" fmla="*/ 320675 h 202"/>
                <a:gd name="T10" fmla="*/ 504825 w 318"/>
                <a:gd name="T11" fmla="*/ 0 h 20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8"/>
                <a:gd name="T19" fmla="*/ 0 h 202"/>
                <a:gd name="T20" fmla="*/ 318 w 318"/>
                <a:gd name="T21" fmla="*/ 202 h 20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8" h="202">
                  <a:moveTo>
                    <a:pt x="318" y="0"/>
                  </a:moveTo>
                  <a:lnTo>
                    <a:pt x="0" y="0"/>
                  </a:lnTo>
                  <a:lnTo>
                    <a:pt x="92" y="100"/>
                  </a:lnTo>
                  <a:lnTo>
                    <a:pt x="0" y="202"/>
                  </a:lnTo>
                  <a:lnTo>
                    <a:pt x="318" y="202"/>
                  </a:lnTo>
                  <a:lnTo>
                    <a:pt x="318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6" name="Полилиния 239"/>
            <p:cNvSpPr>
              <a:spLocks/>
            </p:cNvSpPr>
            <p:nvPr/>
          </p:nvSpPr>
          <p:spPr bwMode="auto">
            <a:xfrm>
              <a:off x="350838" y="8488363"/>
              <a:ext cx="504825" cy="320675"/>
            </a:xfrm>
            <a:custGeom>
              <a:avLst/>
              <a:gdLst>
                <a:gd name="T0" fmla="*/ 0 w 318"/>
                <a:gd name="T1" fmla="*/ 320675 h 202"/>
                <a:gd name="T2" fmla="*/ 504825 w 318"/>
                <a:gd name="T3" fmla="*/ 320675 h 202"/>
                <a:gd name="T4" fmla="*/ 504825 w 318"/>
                <a:gd name="T5" fmla="*/ 0 h 202"/>
                <a:gd name="T6" fmla="*/ 0 w 318"/>
                <a:gd name="T7" fmla="*/ 0 h 202"/>
                <a:gd name="T8" fmla="*/ 146050 w 318"/>
                <a:gd name="T9" fmla="*/ 158750 h 202"/>
                <a:gd name="T10" fmla="*/ 0 w 318"/>
                <a:gd name="T11" fmla="*/ 320675 h 20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8"/>
                <a:gd name="T19" fmla="*/ 0 h 202"/>
                <a:gd name="T20" fmla="*/ 318 w 318"/>
                <a:gd name="T21" fmla="*/ 202 h 20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8" h="202">
                  <a:moveTo>
                    <a:pt x="0" y="202"/>
                  </a:moveTo>
                  <a:lnTo>
                    <a:pt x="318" y="202"/>
                  </a:lnTo>
                  <a:lnTo>
                    <a:pt x="318" y="0"/>
                  </a:lnTo>
                  <a:lnTo>
                    <a:pt x="0" y="0"/>
                  </a:lnTo>
                  <a:lnTo>
                    <a:pt x="92" y="100"/>
                  </a:lnTo>
                  <a:lnTo>
                    <a:pt x="0" y="20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7" name="Полилиния 241"/>
            <p:cNvSpPr>
              <a:spLocks noEditPoints="1"/>
            </p:cNvSpPr>
            <p:nvPr/>
          </p:nvSpPr>
          <p:spPr bwMode="auto">
            <a:xfrm>
              <a:off x="350838" y="8475663"/>
              <a:ext cx="504825" cy="320675"/>
            </a:xfrm>
            <a:custGeom>
              <a:avLst/>
              <a:gdLst>
                <a:gd name="T0" fmla="*/ 139700 w 318"/>
                <a:gd name="T1" fmla="*/ 165100 h 202"/>
                <a:gd name="T2" fmla="*/ 0 w 318"/>
                <a:gd name="T3" fmla="*/ 320675 h 202"/>
                <a:gd name="T4" fmla="*/ 12700 w 318"/>
                <a:gd name="T5" fmla="*/ 320675 h 202"/>
                <a:gd name="T6" fmla="*/ 146050 w 318"/>
                <a:gd name="T7" fmla="*/ 171450 h 202"/>
                <a:gd name="T8" fmla="*/ 139700 w 318"/>
                <a:gd name="T9" fmla="*/ 165100 h 202"/>
                <a:gd name="T10" fmla="*/ 504825 w 318"/>
                <a:gd name="T11" fmla="*/ 0 h 202"/>
                <a:gd name="T12" fmla="*/ 0 w 318"/>
                <a:gd name="T13" fmla="*/ 0 h 202"/>
                <a:gd name="T14" fmla="*/ 12700 w 318"/>
                <a:gd name="T15" fmla="*/ 12700 h 202"/>
                <a:gd name="T16" fmla="*/ 504825 w 318"/>
                <a:gd name="T17" fmla="*/ 12700 h 202"/>
                <a:gd name="T18" fmla="*/ 504825 w 318"/>
                <a:gd name="T19" fmla="*/ 320675 h 202"/>
                <a:gd name="T20" fmla="*/ 504825 w 318"/>
                <a:gd name="T21" fmla="*/ 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18"/>
                <a:gd name="T34" fmla="*/ 0 h 202"/>
                <a:gd name="T35" fmla="*/ 318 w 318"/>
                <a:gd name="T36" fmla="*/ 202 h 20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18" h="202">
                  <a:moveTo>
                    <a:pt x="88" y="104"/>
                  </a:moveTo>
                  <a:lnTo>
                    <a:pt x="0" y="202"/>
                  </a:lnTo>
                  <a:lnTo>
                    <a:pt x="8" y="202"/>
                  </a:lnTo>
                  <a:lnTo>
                    <a:pt x="92" y="108"/>
                  </a:lnTo>
                  <a:lnTo>
                    <a:pt x="88" y="104"/>
                  </a:lnTo>
                  <a:moveTo>
                    <a:pt x="318" y="0"/>
                  </a:moveTo>
                  <a:lnTo>
                    <a:pt x="0" y="0"/>
                  </a:lnTo>
                  <a:lnTo>
                    <a:pt x="8" y="8"/>
                  </a:lnTo>
                  <a:lnTo>
                    <a:pt x="318" y="8"/>
                  </a:lnTo>
                  <a:lnTo>
                    <a:pt x="318" y="202"/>
                  </a:lnTo>
                  <a:lnTo>
                    <a:pt x="318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8" name="Полилиния 243"/>
            <p:cNvSpPr>
              <a:spLocks/>
            </p:cNvSpPr>
            <p:nvPr/>
          </p:nvSpPr>
          <p:spPr bwMode="auto">
            <a:xfrm>
              <a:off x="363538" y="8488363"/>
              <a:ext cx="492125" cy="307975"/>
            </a:xfrm>
            <a:custGeom>
              <a:avLst/>
              <a:gdLst>
                <a:gd name="T0" fmla="*/ 492125 w 310"/>
                <a:gd name="T1" fmla="*/ 0 h 194"/>
                <a:gd name="T2" fmla="*/ 0 w 310"/>
                <a:gd name="T3" fmla="*/ 0 h 194"/>
                <a:gd name="T4" fmla="*/ 133350 w 310"/>
                <a:gd name="T5" fmla="*/ 146050 h 194"/>
                <a:gd name="T6" fmla="*/ 127000 w 310"/>
                <a:gd name="T7" fmla="*/ 152400 h 194"/>
                <a:gd name="T8" fmla="*/ 133350 w 310"/>
                <a:gd name="T9" fmla="*/ 158750 h 194"/>
                <a:gd name="T10" fmla="*/ 0 w 310"/>
                <a:gd name="T11" fmla="*/ 307975 h 194"/>
                <a:gd name="T12" fmla="*/ 492125 w 310"/>
                <a:gd name="T13" fmla="*/ 307975 h 194"/>
                <a:gd name="T14" fmla="*/ 492125 w 310"/>
                <a:gd name="T15" fmla="*/ 0 h 19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0"/>
                <a:gd name="T25" fmla="*/ 0 h 194"/>
                <a:gd name="T26" fmla="*/ 310 w 310"/>
                <a:gd name="T27" fmla="*/ 194 h 19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0" h="194">
                  <a:moveTo>
                    <a:pt x="310" y="0"/>
                  </a:moveTo>
                  <a:lnTo>
                    <a:pt x="0" y="0"/>
                  </a:lnTo>
                  <a:lnTo>
                    <a:pt x="84" y="92"/>
                  </a:lnTo>
                  <a:lnTo>
                    <a:pt x="80" y="96"/>
                  </a:lnTo>
                  <a:lnTo>
                    <a:pt x="84" y="100"/>
                  </a:lnTo>
                  <a:lnTo>
                    <a:pt x="0" y="194"/>
                  </a:lnTo>
                  <a:lnTo>
                    <a:pt x="310" y="194"/>
                  </a:lnTo>
                  <a:lnTo>
                    <a:pt x="31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9" name="Полилиния 9"/>
            <p:cNvSpPr>
              <a:spLocks/>
            </p:cNvSpPr>
            <p:nvPr/>
          </p:nvSpPr>
          <p:spPr bwMode="auto">
            <a:xfrm>
              <a:off x="350838" y="6972301"/>
              <a:ext cx="504825" cy="320675"/>
            </a:xfrm>
            <a:custGeom>
              <a:avLst/>
              <a:gdLst>
                <a:gd name="T0" fmla="*/ 504825 w 318"/>
                <a:gd name="T1" fmla="*/ 0 h 202"/>
                <a:gd name="T2" fmla="*/ 0 w 318"/>
                <a:gd name="T3" fmla="*/ 0 h 202"/>
                <a:gd name="T4" fmla="*/ 146050 w 318"/>
                <a:gd name="T5" fmla="*/ 158750 h 202"/>
                <a:gd name="T6" fmla="*/ 0 w 318"/>
                <a:gd name="T7" fmla="*/ 320675 h 202"/>
                <a:gd name="T8" fmla="*/ 504825 w 318"/>
                <a:gd name="T9" fmla="*/ 320675 h 202"/>
                <a:gd name="T10" fmla="*/ 504825 w 318"/>
                <a:gd name="T11" fmla="*/ 0 h 20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8"/>
                <a:gd name="T19" fmla="*/ 0 h 202"/>
                <a:gd name="T20" fmla="*/ 318 w 318"/>
                <a:gd name="T21" fmla="*/ 202 h 20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8" h="202">
                  <a:moveTo>
                    <a:pt x="318" y="0"/>
                  </a:moveTo>
                  <a:lnTo>
                    <a:pt x="0" y="0"/>
                  </a:lnTo>
                  <a:lnTo>
                    <a:pt x="92" y="100"/>
                  </a:lnTo>
                  <a:lnTo>
                    <a:pt x="0" y="202"/>
                  </a:lnTo>
                  <a:lnTo>
                    <a:pt x="318" y="202"/>
                  </a:lnTo>
                  <a:lnTo>
                    <a:pt x="318" y="0"/>
                  </a:lnTo>
                  <a:close/>
                </a:path>
              </a:pathLst>
            </a:custGeom>
            <a:solidFill>
              <a:schemeClr val="tx2">
                <a:alpha val="1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Полилиния 11">
              <a:extLst>
                <a:ext uri="{FF2B5EF4-FFF2-40B4-BE49-F238E27FC236}"/>
                <a:ext uri="{C183D7F6-B498-43B3-948B-1728B52AA6E4}"/>
              </a:extLst>
            </p:cNvPr>
            <p:cNvSpPr>
              <a:spLocks/>
            </p:cNvSpPr>
            <p:nvPr/>
          </p:nvSpPr>
          <p:spPr bwMode="auto">
            <a:xfrm>
              <a:off x="662030" y="6816726"/>
              <a:ext cx="193559" cy="476351"/>
            </a:xfrm>
            <a:custGeom>
              <a:avLst/>
              <a:gdLst>
                <a:gd name="T0" fmla="*/ 122 w 122"/>
                <a:gd name="T1" fmla="*/ 98 h 300"/>
                <a:gd name="T2" fmla="*/ 122 w 122"/>
                <a:gd name="T3" fmla="*/ 300 h 300"/>
                <a:gd name="T4" fmla="*/ 0 w 122"/>
                <a:gd name="T5" fmla="*/ 202 h 300"/>
                <a:gd name="T6" fmla="*/ 0 w 122"/>
                <a:gd name="T7" fmla="*/ 0 h 300"/>
                <a:gd name="T8" fmla="*/ 122 w 122"/>
                <a:gd name="T9" fmla="*/ 98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300">
                  <a:moveTo>
                    <a:pt x="122" y="98"/>
                  </a:moveTo>
                  <a:lnTo>
                    <a:pt x="122" y="300"/>
                  </a:lnTo>
                  <a:lnTo>
                    <a:pt x="0" y="202"/>
                  </a:lnTo>
                  <a:lnTo>
                    <a:pt x="0" y="0"/>
                  </a:lnTo>
                  <a:lnTo>
                    <a:pt x="122" y="9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noProof="1">
                <a:latin typeface="Times New Roman" panose="02020603050405020304" pitchFamily="18" charset="0"/>
              </a:endParaRPr>
            </a:p>
          </p:txBody>
        </p:sp>
        <p:sp>
          <p:nvSpPr>
            <p:cNvPr id="21531" name="Полилиния 225"/>
            <p:cNvSpPr>
              <a:spLocks/>
            </p:cNvSpPr>
            <p:nvPr/>
          </p:nvSpPr>
          <p:spPr bwMode="auto">
            <a:xfrm>
              <a:off x="661988" y="6816726"/>
              <a:ext cx="1531938" cy="320675"/>
            </a:xfrm>
            <a:custGeom>
              <a:avLst/>
              <a:gdLst>
                <a:gd name="T0" fmla="*/ 1531938 w 965"/>
                <a:gd name="T1" fmla="*/ 320675 h 202"/>
                <a:gd name="T2" fmla="*/ 0 w 965"/>
                <a:gd name="T3" fmla="*/ 320675 h 202"/>
                <a:gd name="T4" fmla="*/ 0 w 965"/>
                <a:gd name="T5" fmla="*/ 0 h 202"/>
                <a:gd name="T6" fmla="*/ 1531938 w 965"/>
                <a:gd name="T7" fmla="*/ 0 h 202"/>
                <a:gd name="T8" fmla="*/ 1389063 w 965"/>
                <a:gd name="T9" fmla="*/ 161925 h 202"/>
                <a:gd name="T10" fmla="*/ 1531938 w 965"/>
                <a:gd name="T11" fmla="*/ 320675 h 20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65"/>
                <a:gd name="T19" fmla="*/ 0 h 202"/>
                <a:gd name="T20" fmla="*/ 965 w 965"/>
                <a:gd name="T21" fmla="*/ 202 h 20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65" h="202">
                  <a:moveTo>
                    <a:pt x="965" y="202"/>
                  </a:moveTo>
                  <a:lnTo>
                    <a:pt x="0" y="202"/>
                  </a:lnTo>
                  <a:lnTo>
                    <a:pt x="0" y="0"/>
                  </a:lnTo>
                  <a:lnTo>
                    <a:pt x="965" y="0"/>
                  </a:lnTo>
                  <a:lnTo>
                    <a:pt x="875" y="102"/>
                  </a:lnTo>
                  <a:lnTo>
                    <a:pt x="965" y="20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2" name="Полилиния 228"/>
            <p:cNvSpPr>
              <a:spLocks/>
            </p:cNvSpPr>
            <p:nvPr/>
          </p:nvSpPr>
          <p:spPr bwMode="auto">
            <a:xfrm>
              <a:off x="350838" y="7477126"/>
              <a:ext cx="504825" cy="319088"/>
            </a:xfrm>
            <a:custGeom>
              <a:avLst/>
              <a:gdLst>
                <a:gd name="T0" fmla="*/ 504825 w 318"/>
                <a:gd name="T1" fmla="*/ 0 h 201"/>
                <a:gd name="T2" fmla="*/ 0 w 318"/>
                <a:gd name="T3" fmla="*/ 0 h 201"/>
                <a:gd name="T4" fmla="*/ 146050 w 318"/>
                <a:gd name="T5" fmla="*/ 160338 h 201"/>
                <a:gd name="T6" fmla="*/ 0 w 318"/>
                <a:gd name="T7" fmla="*/ 319088 h 201"/>
                <a:gd name="T8" fmla="*/ 504825 w 318"/>
                <a:gd name="T9" fmla="*/ 319088 h 201"/>
                <a:gd name="T10" fmla="*/ 504825 w 318"/>
                <a:gd name="T11" fmla="*/ 0 h 2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8"/>
                <a:gd name="T19" fmla="*/ 0 h 201"/>
                <a:gd name="T20" fmla="*/ 318 w 318"/>
                <a:gd name="T21" fmla="*/ 201 h 20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8" h="201">
                  <a:moveTo>
                    <a:pt x="318" y="0"/>
                  </a:moveTo>
                  <a:lnTo>
                    <a:pt x="0" y="0"/>
                  </a:lnTo>
                  <a:lnTo>
                    <a:pt x="92" y="101"/>
                  </a:lnTo>
                  <a:lnTo>
                    <a:pt x="0" y="201"/>
                  </a:lnTo>
                  <a:lnTo>
                    <a:pt x="318" y="201"/>
                  </a:lnTo>
                  <a:lnTo>
                    <a:pt x="318" y="0"/>
                  </a:lnTo>
                  <a:close/>
                </a:path>
              </a:pathLst>
            </a:custGeom>
            <a:solidFill>
              <a:schemeClr val="tx2">
                <a:alpha val="1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Полилиния 230">
              <a:extLst>
                <a:ext uri="{FF2B5EF4-FFF2-40B4-BE49-F238E27FC236}"/>
                <a:ext uri="{C183D7F6-B498-43B3-948B-1728B52AA6E4}"/>
              </a:extLst>
            </p:cNvPr>
            <p:cNvSpPr>
              <a:spLocks/>
            </p:cNvSpPr>
            <p:nvPr/>
          </p:nvSpPr>
          <p:spPr bwMode="auto">
            <a:xfrm>
              <a:off x="662030" y="7321680"/>
              <a:ext cx="193559" cy="474701"/>
            </a:xfrm>
            <a:custGeom>
              <a:avLst/>
              <a:gdLst>
                <a:gd name="T0" fmla="*/ 122 w 122"/>
                <a:gd name="T1" fmla="*/ 98 h 299"/>
                <a:gd name="T2" fmla="*/ 122 w 122"/>
                <a:gd name="T3" fmla="*/ 299 h 299"/>
                <a:gd name="T4" fmla="*/ 0 w 122"/>
                <a:gd name="T5" fmla="*/ 201 h 299"/>
                <a:gd name="T6" fmla="*/ 0 w 122"/>
                <a:gd name="T7" fmla="*/ 0 h 299"/>
                <a:gd name="T8" fmla="*/ 122 w 122"/>
                <a:gd name="T9" fmla="*/ 98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299">
                  <a:moveTo>
                    <a:pt x="122" y="98"/>
                  </a:moveTo>
                  <a:lnTo>
                    <a:pt x="122" y="299"/>
                  </a:lnTo>
                  <a:lnTo>
                    <a:pt x="0" y="201"/>
                  </a:lnTo>
                  <a:lnTo>
                    <a:pt x="0" y="0"/>
                  </a:lnTo>
                  <a:lnTo>
                    <a:pt x="122" y="9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noProof="1">
                <a:latin typeface="Times New Roman" panose="02020603050405020304" pitchFamily="18" charset="0"/>
              </a:endParaRPr>
            </a:p>
          </p:txBody>
        </p:sp>
        <p:sp>
          <p:nvSpPr>
            <p:cNvPr id="21534" name="Полилиния 231"/>
            <p:cNvSpPr>
              <a:spLocks/>
            </p:cNvSpPr>
            <p:nvPr/>
          </p:nvSpPr>
          <p:spPr bwMode="auto">
            <a:xfrm>
              <a:off x="661988" y="7321551"/>
              <a:ext cx="1531938" cy="319088"/>
            </a:xfrm>
            <a:custGeom>
              <a:avLst/>
              <a:gdLst>
                <a:gd name="T0" fmla="*/ 1531938 w 965"/>
                <a:gd name="T1" fmla="*/ 319088 h 201"/>
                <a:gd name="T2" fmla="*/ 0 w 965"/>
                <a:gd name="T3" fmla="*/ 319088 h 201"/>
                <a:gd name="T4" fmla="*/ 0 w 965"/>
                <a:gd name="T5" fmla="*/ 0 h 201"/>
                <a:gd name="T6" fmla="*/ 1531938 w 965"/>
                <a:gd name="T7" fmla="*/ 0 h 201"/>
                <a:gd name="T8" fmla="*/ 1389063 w 965"/>
                <a:gd name="T9" fmla="*/ 161925 h 201"/>
                <a:gd name="T10" fmla="*/ 1531938 w 965"/>
                <a:gd name="T11" fmla="*/ 319088 h 2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65"/>
                <a:gd name="T19" fmla="*/ 0 h 201"/>
                <a:gd name="T20" fmla="*/ 965 w 965"/>
                <a:gd name="T21" fmla="*/ 201 h 20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65" h="201">
                  <a:moveTo>
                    <a:pt x="965" y="201"/>
                  </a:moveTo>
                  <a:lnTo>
                    <a:pt x="0" y="201"/>
                  </a:lnTo>
                  <a:lnTo>
                    <a:pt x="0" y="0"/>
                  </a:lnTo>
                  <a:lnTo>
                    <a:pt x="965" y="0"/>
                  </a:lnTo>
                  <a:lnTo>
                    <a:pt x="875" y="102"/>
                  </a:lnTo>
                  <a:lnTo>
                    <a:pt x="965" y="201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Полилиния 244">
              <a:extLst>
                <a:ext uri="{FF2B5EF4-FFF2-40B4-BE49-F238E27FC236}"/>
                <a:ext uri="{C183D7F6-B498-43B3-948B-1728B52AA6E4}"/>
              </a:extLst>
            </p:cNvPr>
            <p:cNvSpPr>
              <a:spLocks/>
            </p:cNvSpPr>
            <p:nvPr/>
          </p:nvSpPr>
          <p:spPr bwMode="auto">
            <a:xfrm>
              <a:off x="662030" y="8332687"/>
              <a:ext cx="193559" cy="476351"/>
            </a:xfrm>
            <a:custGeom>
              <a:avLst/>
              <a:gdLst>
                <a:gd name="T0" fmla="*/ 122 w 122"/>
                <a:gd name="T1" fmla="*/ 98 h 300"/>
                <a:gd name="T2" fmla="*/ 122 w 122"/>
                <a:gd name="T3" fmla="*/ 300 h 300"/>
                <a:gd name="T4" fmla="*/ 0 w 122"/>
                <a:gd name="T5" fmla="*/ 202 h 300"/>
                <a:gd name="T6" fmla="*/ 0 w 122"/>
                <a:gd name="T7" fmla="*/ 0 h 300"/>
                <a:gd name="T8" fmla="*/ 122 w 122"/>
                <a:gd name="T9" fmla="*/ 98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300">
                  <a:moveTo>
                    <a:pt x="122" y="98"/>
                  </a:moveTo>
                  <a:lnTo>
                    <a:pt x="122" y="300"/>
                  </a:lnTo>
                  <a:lnTo>
                    <a:pt x="0" y="202"/>
                  </a:lnTo>
                  <a:lnTo>
                    <a:pt x="0" y="0"/>
                  </a:lnTo>
                  <a:lnTo>
                    <a:pt x="122" y="98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noProof="1">
                <a:latin typeface="Times New Roman" panose="02020603050405020304" pitchFamily="18" charset="0"/>
              </a:endParaRPr>
            </a:p>
          </p:txBody>
        </p:sp>
        <p:sp>
          <p:nvSpPr>
            <p:cNvPr id="21536" name="Полилиния 234"/>
            <p:cNvSpPr>
              <a:spLocks/>
            </p:cNvSpPr>
            <p:nvPr/>
          </p:nvSpPr>
          <p:spPr bwMode="auto">
            <a:xfrm>
              <a:off x="350838" y="7983538"/>
              <a:ext cx="504825" cy="320675"/>
            </a:xfrm>
            <a:custGeom>
              <a:avLst/>
              <a:gdLst>
                <a:gd name="T0" fmla="*/ 504825 w 318"/>
                <a:gd name="T1" fmla="*/ 0 h 202"/>
                <a:gd name="T2" fmla="*/ 0 w 318"/>
                <a:gd name="T3" fmla="*/ 0 h 202"/>
                <a:gd name="T4" fmla="*/ 146050 w 318"/>
                <a:gd name="T5" fmla="*/ 158750 h 202"/>
                <a:gd name="T6" fmla="*/ 0 w 318"/>
                <a:gd name="T7" fmla="*/ 320675 h 202"/>
                <a:gd name="T8" fmla="*/ 504825 w 318"/>
                <a:gd name="T9" fmla="*/ 320675 h 202"/>
                <a:gd name="T10" fmla="*/ 504825 w 318"/>
                <a:gd name="T11" fmla="*/ 0 h 20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8"/>
                <a:gd name="T19" fmla="*/ 0 h 202"/>
                <a:gd name="T20" fmla="*/ 318 w 318"/>
                <a:gd name="T21" fmla="*/ 202 h 20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8" h="202">
                  <a:moveTo>
                    <a:pt x="318" y="0"/>
                  </a:moveTo>
                  <a:lnTo>
                    <a:pt x="0" y="0"/>
                  </a:lnTo>
                  <a:lnTo>
                    <a:pt x="92" y="100"/>
                  </a:lnTo>
                  <a:lnTo>
                    <a:pt x="0" y="202"/>
                  </a:lnTo>
                  <a:lnTo>
                    <a:pt x="318" y="202"/>
                  </a:lnTo>
                  <a:lnTo>
                    <a:pt x="318" y="0"/>
                  </a:lnTo>
                  <a:close/>
                </a:path>
              </a:pathLst>
            </a:custGeom>
            <a:solidFill>
              <a:schemeClr val="tx2">
                <a:alpha val="1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Полилиния 236">
              <a:extLst>
                <a:ext uri="{FF2B5EF4-FFF2-40B4-BE49-F238E27FC236}"/>
                <a:ext uri="{C183D7F6-B498-43B3-948B-1728B52AA6E4}"/>
              </a:extLst>
            </p:cNvPr>
            <p:cNvSpPr>
              <a:spLocks/>
            </p:cNvSpPr>
            <p:nvPr/>
          </p:nvSpPr>
          <p:spPr bwMode="auto">
            <a:xfrm>
              <a:off x="662030" y="7827734"/>
              <a:ext cx="193559" cy="476351"/>
            </a:xfrm>
            <a:custGeom>
              <a:avLst/>
              <a:gdLst>
                <a:gd name="T0" fmla="*/ 122 w 122"/>
                <a:gd name="T1" fmla="*/ 98 h 300"/>
                <a:gd name="T2" fmla="*/ 122 w 122"/>
                <a:gd name="T3" fmla="*/ 300 h 300"/>
                <a:gd name="T4" fmla="*/ 0 w 122"/>
                <a:gd name="T5" fmla="*/ 202 h 300"/>
                <a:gd name="T6" fmla="*/ 0 w 122"/>
                <a:gd name="T7" fmla="*/ 0 h 300"/>
                <a:gd name="T8" fmla="*/ 122 w 122"/>
                <a:gd name="T9" fmla="*/ 98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300">
                  <a:moveTo>
                    <a:pt x="122" y="98"/>
                  </a:moveTo>
                  <a:lnTo>
                    <a:pt x="122" y="300"/>
                  </a:lnTo>
                  <a:lnTo>
                    <a:pt x="0" y="202"/>
                  </a:lnTo>
                  <a:lnTo>
                    <a:pt x="0" y="0"/>
                  </a:lnTo>
                  <a:lnTo>
                    <a:pt x="122" y="98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noProof="1">
                <a:latin typeface="Times New Roman" panose="02020603050405020304" pitchFamily="18" charset="0"/>
              </a:endParaRPr>
            </a:p>
          </p:txBody>
        </p:sp>
        <p:sp>
          <p:nvSpPr>
            <p:cNvPr id="28" name="Полилиния 237">
              <a:extLst>
                <a:ext uri="{FF2B5EF4-FFF2-40B4-BE49-F238E27FC236}"/>
                <a:ext uri="{C183D7F6-B498-43B3-948B-1728B52AA6E4}"/>
              </a:extLst>
            </p:cNvPr>
            <p:cNvSpPr>
              <a:spLocks/>
            </p:cNvSpPr>
            <p:nvPr/>
          </p:nvSpPr>
          <p:spPr bwMode="auto">
            <a:xfrm>
              <a:off x="662030" y="7827734"/>
              <a:ext cx="1531896" cy="320684"/>
            </a:xfrm>
            <a:custGeom>
              <a:avLst/>
              <a:gdLst>
                <a:gd name="T0" fmla="*/ 965 w 965"/>
                <a:gd name="T1" fmla="*/ 202 h 202"/>
                <a:gd name="T2" fmla="*/ 0 w 965"/>
                <a:gd name="T3" fmla="*/ 202 h 202"/>
                <a:gd name="T4" fmla="*/ 0 w 965"/>
                <a:gd name="T5" fmla="*/ 0 h 202"/>
                <a:gd name="T6" fmla="*/ 965 w 965"/>
                <a:gd name="T7" fmla="*/ 0 h 202"/>
                <a:gd name="T8" fmla="*/ 875 w 965"/>
                <a:gd name="T9" fmla="*/ 100 h 202"/>
                <a:gd name="T10" fmla="*/ 965 w 965"/>
                <a:gd name="T11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5" h="202">
                  <a:moveTo>
                    <a:pt x="965" y="202"/>
                  </a:moveTo>
                  <a:lnTo>
                    <a:pt x="0" y="202"/>
                  </a:lnTo>
                  <a:lnTo>
                    <a:pt x="0" y="0"/>
                  </a:lnTo>
                  <a:lnTo>
                    <a:pt x="965" y="0"/>
                  </a:lnTo>
                  <a:lnTo>
                    <a:pt x="875" y="100"/>
                  </a:lnTo>
                  <a:lnTo>
                    <a:pt x="965" y="20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 dirty="0">
                <a:solidFill>
                  <a:schemeClr val="bg1"/>
                </a:solidFill>
                <a:latin typeface="+mn-lt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noProof="1">
                <a:latin typeface="Times New Roman" panose="02020603050405020304" pitchFamily="18" charset="0"/>
              </a:endParaRPr>
            </a:p>
          </p:txBody>
        </p:sp>
        <p:sp>
          <p:nvSpPr>
            <p:cNvPr id="29" name="Полилиния 245">
              <a:extLst>
                <a:ext uri="{FF2B5EF4-FFF2-40B4-BE49-F238E27FC236}"/>
                <a:ext uri="{C183D7F6-B498-43B3-948B-1728B52AA6E4}"/>
              </a:extLst>
            </p:cNvPr>
            <p:cNvSpPr>
              <a:spLocks/>
            </p:cNvSpPr>
            <p:nvPr/>
          </p:nvSpPr>
          <p:spPr bwMode="auto">
            <a:xfrm>
              <a:off x="662030" y="8332687"/>
              <a:ext cx="1531896" cy="320684"/>
            </a:xfrm>
            <a:custGeom>
              <a:avLst/>
              <a:gdLst>
                <a:gd name="T0" fmla="*/ 965 w 965"/>
                <a:gd name="T1" fmla="*/ 202 h 202"/>
                <a:gd name="T2" fmla="*/ 0 w 965"/>
                <a:gd name="T3" fmla="*/ 202 h 202"/>
                <a:gd name="T4" fmla="*/ 0 w 965"/>
                <a:gd name="T5" fmla="*/ 0 h 202"/>
                <a:gd name="T6" fmla="*/ 965 w 965"/>
                <a:gd name="T7" fmla="*/ 0 h 202"/>
                <a:gd name="T8" fmla="*/ 875 w 965"/>
                <a:gd name="T9" fmla="*/ 102 h 202"/>
                <a:gd name="T10" fmla="*/ 965 w 965"/>
                <a:gd name="T11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5" h="202">
                  <a:moveTo>
                    <a:pt x="965" y="202"/>
                  </a:moveTo>
                  <a:lnTo>
                    <a:pt x="0" y="202"/>
                  </a:lnTo>
                  <a:lnTo>
                    <a:pt x="0" y="0"/>
                  </a:lnTo>
                  <a:lnTo>
                    <a:pt x="965" y="0"/>
                  </a:lnTo>
                  <a:lnTo>
                    <a:pt x="875" y="102"/>
                  </a:lnTo>
                  <a:lnTo>
                    <a:pt x="965" y="20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noProof="1">
                <a:latin typeface="Times New Roman" panose="02020603050405020304" pitchFamily="18" charset="0"/>
              </a:endParaRPr>
            </a:p>
          </p:txBody>
        </p:sp>
      </p:grpSp>
      <p:sp>
        <p:nvSpPr>
          <p:cNvPr id="21506" name="Прямоугольник 2"/>
          <p:cNvSpPr>
            <a:spLocks noChangeArrowheads="1"/>
          </p:cNvSpPr>
          <p:nvPr/>
        </p:nvSpPr>
        <p:spPr bwMode="auto">
          <a:xfrm>
            <a:off x="1160463" y="5091113"/>
            <a:ext cx="3894137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bg1"/>
                </a:solidFill>
                <a:latin typeface="Calibri" pitchFamily="34" charset="0"/>
              </a:rPr>
              <a:t>4. Хочешь быть активным – </a:t>
            </a:r>
          </a:p>
          <a:p>
            <a:r>
              <a:rPr lang="ru-RU" sz="2000" b="1">
                <a:solidFill>
                  <a:schemeClr val="bg1"/>
                </a:solidFill>
                <a:latin typeface="Calibri" pitchFamily="34" charset="0"/>
              </a:rPr>
              <a:t>будь им!</a:t>
            </a:r>
          </a:p>
        </p:txBody>
      </p:sp>
      <p:sp>
        <p:nvSpPr>
          <p:cNvPr id="21507" name="Прямоугольник 29"/>
          <p:cNvSpPr>
            <a:spLocks noChangeArrowheads="1"/>
          </p:cNvSpPr>
          <p:nvPr/>
        </p:nvSpPr>
        <p:spPr bwMode="auto">
          <a:xfrm>
            <a:off x="1116013" y="739775"/>
            <a:ext cx="38322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bg1"/>
                </a:solidFill>
                <a:latin typeface="Calibri" pitchFamily="34" charset="0"/>
              </a:rPr>
              <a:t>1. Освещение в группе в ВК «Активисты школьных музеев»</a:t>
            </a:r>
          </a:p>
          <a:p>
            <a:r>
              <a:rPr lang="ru-RU" sz="2000" b="1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1508" name="Прямоугольник 30"/>
          <p:cNvSpPr>
            <a:spLocks noChangeArrowheads="1"/>
          </p:cNvSpPr>
          <p:nvPr/>
        </p:nvSpPr>
        <p:spPr bwMode="auto">
          <a:xfrm>
            <a:off x="1381125" y="2152650"/>
            <a:ext cx="36734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bg1"/>
                </a:solidFill>
                <a:latin typeface="Calibri" pitchFamily="34" charset="0"/>
              </a:rPr>
              <a:t>2. Свои фото со смены можно сбрасывать в фотоальбом</a:t>
            </a:r>
          </a:p>
        </p:txBody>
      </p:sp>
      <p:sp>
        <p:nvSpPr>
          <p:cNvPr id="21509" name="Прямоугольник 31"/>
          <p:cNvSpPr>
            <a:spLocks noChangeArrowheads="1"/>
          </p:cNvSpPr>
          <p:nvPr/>
        </p:nvSpPr>
        <p:spPr bwMode="auto">
          <a:xfrm>
            <a:off x="1160463" y="3524250"/>
            <a:ext cx="4114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bg1"/>
                </a:solidFill>
                <a:latin typeface="Calibri" pitchFamily="34" charset="0"/>
              </a:rPr>
              <a:t>3. В постах о проведении </a:t>
            </a:r>
          </a:p>
          <a:p>
            <a:r>
              <a:rPr lang="ru-RU" sz="2000" b="1">
                <a:solidFill>
                  <a:schemeClr val="bg1"/>
                </a:solidFill>
                <a:latin typeface="Calibri" pitchFamily="34" charset="0"/>
              </a:rPr>
              <a:t>мероприятий  ставим</a:t>
            </a:r>
          </a:p>
          <a:p>
            <a:r>
              <a:rPr lang="ru-RU" sz="2000" b="1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2000" u="sng">
                <a:solidFill>
                  <a:schemeClr val="bg1"/>
                </a:solidFill>
                <a:latin typeface="Calibri" pitchFamily="34" charset="0"/>
                <a:hlinkClick r:id="rId2"/>
              </a:rPr>
              <a:t>#ДНК_РДШ</a:t>
            </a:r>
            <a:r>
              <a:rPr lang="ru-RU" sz="2000">
                <a:solidFill>
                  <a:schemeClr val="bg1"/>
                </a:solidFill>
                <a:latin typeface="Calibri" pitchFamily="34" charset="0"/>
              </a:rPr>
              <a:t> </a:t>
            </a:r>
            <a:r>
              <a:rPr lang="ru-RU" sz="2000" u="sng">
                <a:solidFill>
                  <a:schemeClr val="bg1"/>
                </a:solidFill>
                <a:latin typeface="Calibri" pitchFamily="34" charset="0"/>
                <a:hlinkClick r:id="rId3"/>
              </a:rPr>
              <a:t>#РДШ</a:t>
            </a:r>
            <a:r>
              <a:rPr lang="ru-RU" sz="2000">
                <a:solidFill>
                  <a:schemeClr val="bg1"/>
                </a:solidFill>
                <a:latin typeface="Calibri" pitchFamily="34" charset="0"/>
              </a:rPr>
              <a:t> </a:t>
            </a:r>
            <a:r>
              <a:rPr lang="ru-RU" sz="2000" u="sng">
                <a:solidFill>
                  <a:schemeClr val="bg1"/>
                </a:solidFill>
                <a:latin typeface="Calibri" pitchFamily="34" charset="0"/>
                <a:hlinkClick r:id="rId4"/>
              </a:rPr>
              <a:t>#ДоброКаникулы</a:t>
            </a:r>
            <a:endParaRPr lang="ru-RU" sz="20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641475" y="0"/>
            <a:ext cx="7524750" cy="5492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1511" name="Picture 3" descr="E:\ГРАЖДАНИН 2021-2022\ГРАНТ ДОБРО НЕ УХОДИТ\Проф смена Волонтер школьного музея\1 день смены по волонтерству\логотип школные музеи и РДШ.jpg"/>
          <p:cNvPicPr>
            <a:picLocks noChangeAspect="1" noChangeArrowheads="1"/>
          </p:cNvPicPr>
          <p:nvPr/>
        </p:nvPicPr>
        <p:blipFill>
          <a:blip r:embed="rId5"/>
          <a:srcRect t="64503"/>
          <a:stretch>
            <a:fillRect/>
          </a:stretch>
        </p:blipFill>
        <p:spPr bwMode="auto">
          <a:xfrm>
            <a:off x="6156325" y="4899025"/>
            <a:ext cx="2611438" cy="123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Рисунок 37" descr="http://qrcoder.ru/code/?https%3A%2F%2Fvk.com%2Faktiv_muzey&amp;4&amp;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92950" y="474663"/>
            <a:ext cx="1535113" cy="154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Рисунок 40" descr="http://qrcoder.ru/code/?https%3A%2F%2Fvk.com%2Fphoto-180183782_457242486&amp;4&amp;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80063" y="1981200"/>
            <a:ext cx="143986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Прямоугольник 41"/>
          <p:cNvSpPr/>
          <p:nvPr/>
        </p:nvSpPr>
        <p:spPr>
          <a:xfrm>
            <a:off x="4572000" y="42863"/>
            <a:ext cx="126523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cap="all" dirty="0">
                <a:solidFill>
                  <a:schemeClr val="bg1"/>
                </a:solidFill>
                <a:latin typeface="+mn-lt"/>
              </a:rPr>
              <a:t>ВАЖНО!</a:t>
            </a:r>
            <a:endParaRPr lang="ru-RU" sz="2400" cap="all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8270</TotalTime>
  <Words>890</Words>
  <Application>Microsoft Office PowerPoint</Application>
  <PresentationFormat>Экран (4:3)</PresentationFormat>
  <Paragraphs>157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Calibri</vt:lpstr>
      <vt:lpstr>Arial</vt:lpstr>
      <vt:lpstr>Times New Roman</vt:lpstr>
      <vt:lpstr>Symbol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mcv</cp:lastModifiedBy>
  <cp:revision>610</cp:revision>
  <dcterms:created xsi:type="dcterms:W3CDTF">2021-04-05T10:02:31Z</dcterms:created>
  <dcterms:modified xsi:type="dcterms:W3CDTF">2022-06-02T04:38:48Z</dcterms:modified>
</cp:coreProperties>
</file>