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01" r:id="rId3"/>
    <p:sldId id="317" r:id="rId4"/>
    <p:sldId id="302" r:id="rId5"/>
    <p:sldId id="318" r:id="rId6"/>
    <p:sldId id="319" r:id="rId7"/>
    <p:sldId id="320" r:id="rId8"/>
    <p:sldId id="282" r:id="rId9"/>
    <p:sldId id="321" r:id="rId10"/>
    <p:sldId id="305" r:id="rId11"/>
    <p:sldId id="30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BCC7E2"/>
    <a:srgbClr val="EA0000"/>
    <a:srgbClr val="ABC1D5"/>
    <a:srgbClr val="C0B8BD"/>
    <a:srgbClr val="B3A4C8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 autoAdjust="0"/>
    <p:restoredTop sz="94628" autoAdjust="0"/>
  </p:normalViewPr>
  <p:slideViewPr>
    <p:cSldViewPr>
      <p:cViewPr>
        <p:scale>
          <a:sx n="66" d="100"/>
          <a:sy n="66" d="100"/>
        </p:scale>
        <p:origin x="-1614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CC49-2CB9-4C6F-9175-222F5B53677F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C37AB-0590-49BA-98AE-88C881C04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5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7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6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4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0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6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3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5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27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6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6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Муниципальное бюджетное общеобразовательное учреждение городского округа Тольятти "Школа с углубленным изучением отдельных предметов № 93 имени ордена Ленина и ордена Трудового Красного Знамени "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Куйбышевгидростроя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" 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(МБУ "Школа №93")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723" y="3501008"/>
            <a:ext cx="8253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</a:rPr>
              <a:t>Волонтер в сфере культуры: кто он и чем занимается?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402" y="51486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Авторы проекта</a:t>
            </a:r>
            <a:endParaRPr lang="ru-RU" sz="1600" dirty="0"/>
          </a:p>
          <a:p>
            <a:r>
              <a:rPr lang="ru-RU" sz="1600" dirty="0" err="1"/>
              <a:t>Горяинова</a:t>
            </a:r>
            <a:r>
              <a:rPr lang="ru-RU" sz="1600" dirty="0"/>
              <a:t> Жанна Николаевна, методист и педагог дополнительного образования СП Центра «Гражданин», руководитель музея отваги МБУ «Школа №93» </a:t>
            </a:r>
            <a:r>
              <a:rPr lang="ru-RU" sz="1600" dirty="0" err="1"/>
              <a:t>г.о</a:t>
            </a:r>
            <a:r>
              <a:rPr lang="ru-RU" sz="1600" dirty="0"/>
              <a:t>. Тольятти</a:t>
            </a:r>
          </a:p>
          <a:p>
            <a:r>
              <a:rPr lang="ru-RU" sz="1600" dirty="0"/>
              <a:t>Меркулова Светлана Владимировна, методист и педагог дополнительного образования СП Центра «Гражданин»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5752" y="63906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Самарская область, Тольятти 2022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00722" y="1460977"/>
            <a:ext cx="8513647" cy="1968023"/>
            <a:chOff x="1403648" y="1859172"/>
            <a:chExt cx="7302243" cy="1431545"/>
          </a:xfrm>
        </p:grpSpPr>
        <p:pic>
          <p:nvPicPr>
            <p:cNvPr id="1026" name="Picture 2" descr="E:\ГРАЖДАНИН 2021-2022\ГРАНТ ДОБРО НЕ УХОДИТ\Проф смена Волонтер школьного музея\1 день смены по волонтерству\логотоп конкурса добро не уходит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1" r="12052"/>
            <a:stretch/>
          </p:blipFill>
          <p:spPr bwMode="auto">
            <a:xfrm>
              <a:off x="3995936" y="1859172"/>
              <a:ext cx="4709955" cy="1431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E:\ГРАЖДАНИН 2021-2022\ГРАНТ ДОБРО НЕ УХОДИТ\Проф смена Волонтер школьного музея\1 день смены по волонтерству\логотип школные музеи и РДШ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874749"/>
              <a:ext cx="1243643" cy="140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E:\ГРАЖДАНИН 2021-2022\ГРАНТ ДОБРО НЕ УХОДИТ\Проф смена Волонтер школьного музея\1 день смены по волонтерству\логотип Волонтеры планета9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859172"/>
              <a:ext cx="1388035" cy="1419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62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-13008"/>
            <a:ext cx="6084168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 rot="10800000">
            <a:off x="2488040" y="692695"/>
            <a:ext cx="5728574" cy="1413464"/>
            <a:chOff x="9431872" y="1780533"/>
            <a:chExt cx="5728574" cy="784371"/>
          </a:xfrm>
        </p:grpSpPr>
        <p:sp>
          <p:nvSpPr>
            <p:cNvPr id="16" name="Полилиния 48">
              <a:extLst>
                <a:ext uri="{FF2B5EF4-FFF2-40B4-BE49-F238E27FC236}">
                  <a16:creationId xmlns="" xmlns:a16="http://schemas.microsoft.com/office/drawing/2014/main" id="{48736D9D-DFDB-4D77-9306-565F9FFEA7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872" y="1780533"/>
              <a:ext cx="5728574" cy="784371"/>
            </a:xfrm>
            <a:custGeom>
              <a:avLst/>
              <a:gdLst>
                <a:gd name="T0" fmla="*/ 581 w 581"/>
                <a:gd name="T1" fmla="*/ 100 h 100"/>
                <a:gd name="T2" fmla="*/ 49 w 581"/>
                <a:gd name="T3" fmla="*/ 100 h 100"/>
                <a:gd name="T4" fmla="*/ 0 w 581"/>
                <a:gd name="T5" fmla="*/ 50 h 100"/>
                <a:gd name="T6" fmla="*/ 49 w 581"/>
                <a:gd name="T7" fmla="*/ 0 h 100"/>
                <a:gd name="T8" fmla="*/ 581 w 581"/>
                <a:gd name="T9" fmla="*/ 0 h 100"/>
                <a:gd name="T10" fmla="*/ 581 w 581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1" h="100">
                  <a:moveTo>
                    <a:pt x="581" y="100"/>
                  </a:moveTo>
                  <a:cubicBezTo>
                    <a:pt x="49" y="100"/>
                    <a:pt x="49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581" y="0"/>
                    <a:pt x="581" y="0"/>
                    <a:pt x="581" y="0"/>
                  </a:cubicBezTo>
                  <a:lnTo>
                    <a:pt x="581" y="1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7" name="Овал 112">
              <a:extLst>
                <a:ext uri="{FF2B5EF4-FFF2-40B4-BE49-F238E27FC236}">
                  <a16:creationId xmlns="" xmlns:a16="http://schemas.microsoft.com/office/drawing/2014/main" id="{959FE639-68AB-49AD-9792-1B8DFE65EA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9239" y="1960938"/>
              <a:ext cx="527958" cy="423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841837" y="0"/>
            <a:ext cx="4936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solidFill>
                  <a:schemeClr val="bg1"/>
                </a:solidFill>
              </a:rPr>
              <a:t>Волонтерство в сфере культуры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5774" y="973177"/>
            <a:ext cx="5159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Что движет человеком стать волонтером и заниматься волонтерской деятельностью?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10" name="Группа 9" descr="частично круглые фигуры в форме буквы &quot;c&quot;">
            <a:extLst>
              <a:ext uri="{FF2B5EF4-FFF2-40B4-BE49-F238E27FC236}">
                <a16:creationId xmlns="" xmlns:a16="http://schemas.microsoft.com/office/drawing/2014/main" id="{E40CF036-FBDE-4800-80DA-7C808C3845CB}"/>
              </a:ext>
            </a:extLst>
          </p:cNvPr>
          <p:cNvGrpSpPr/>
          <p:nvPr/>
        </p:nvGrpSpPr>
        <p:grpSpPr>
          <a:xfrm rot="2033398">
            <a:off x="146085" y="257479"/>
            <a:ext cx="2575407" cy="2671243"/>
            <a:chOff x="2355850" y="401638"/>
            <a:chExt cx="2143125" cy="2139950"/>
          </a:xfrm>
        </p:grpSpPr>
        <p:sp>
          <p:nvSpPr>
            <p:cNvPr id="11" name="Полилиния 31">
              <a:extLst>
                <a:ext uri="{FF2B5EF4-FFF2-40B4-BE49-F238E27FC236}">
                  <a16:creationId xmlns="" xmlns:a16="http://schemas.microsoft.com/office/drawing/2014/main" id="{1CF92B1A-2E02-4AA9-B861-E6A71471F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850" y="401638"/>
              <a:ext cx="2143125" cy="2139950"/>
            </a:xfrm>
            <a:custGeom>
              <a:avLst/>
              <a:gdLst>
                <a:gd name="T0" fmla="*/ 338 w 677"/>
                <a:gd name="T1" fmla="*/ 676 h 676"/>
                <a:gd name="T2" fmla="*/ 0 w 677"/>
                <a:gd name="T3" fmla="*/ 338 h 676"/>
                <a:gd name="T4" fmla="*/ 338 w 677"/>
                <a:gd name="T5" fmla="*/ 0 h 676"/>
                <a:gd name="T6" fmla="*/ 338 w 677"/>
                <a:gd name="T7" fmla="*/ 40 h 676"/>
                <a:gd name="T8" fmla="*/ 40 w 677"/>
                <a:gd name="T9" fmla="*/ 338 h 676"/>
                <a:gd name="T10" fmla="*/ 338 w 677"/>
                <a:gd name="T11" fmla="*/ 636 h 676"/>
                <a:gd name="T12" fmla="*/ 637 w 677"/>
                <a:gd name="T13" fmla="*/ 338 h 676"/>
                <a:gd name="T14" fmla="*/ 677 w 677"/>
                <a:gd name="T15" fmla="*/ 338 h 676"/>
                <a:gd name="T16" fmla="*/ 338 w 677"/>
                <a:gd name="T17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676">
                  <a:moveTo>
                    <a:pt x="338" y="676"/>
                  </a:moveTo>
                  <a:cubicBezTo>
                    <a:pt x="152" y="676"/>
                    <a:pt x="0" y="525"/>
                    <a:pt x="0" y="338"/>
                  </a:cubicBezTo>
                  <a:cubicBezTo>
                    <a:pt x="0" y="152"/>
                    <a:pt x="152" y="0"/>
                    <a:pt x="338" y="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174" y="40"/>
                    <a:pt x="40" y="174"/>
                    <a:pt x="40" y="338"/>
                  </a:cubicBezTo>
                  <a:cubicBezTo>
                    <a:pt x="40" y="503"/>
                    <a:pt x="174" y="636"/>
                    <a:pt x="338" y="636"/>
                  </a:cubicBezTo>
                  <a:cubicBezTo>
                    <a:pt x="503" y="636"/>
                    <a:pt x="637" y="503"/>
                    <a:pt x="637" y="338"/>
                  </a:cubicBezTo>
                  <a:cubicBezTo>
                    <a:pt x="677" y="338"/>
                    <a:pt x="677" y="338"/>
                    <a:pt x="677" y="338"/>
                  </a:cubicBezTo>
                  <a:cubicBezTo>
                    <a:pt x="677" y="525"/>
                    <a:pt x="525" y="676"/>
                    <a:pt x="338" y="6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="" xmlns:a16="http://schemas.microsoft.com/office/drawing/2014/main" id="{11DE9463-5958-4F0F-93D1-C8B5B1A8C7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7000" y="847982"/>
              <a:ext cx="612000" cy="612000"/>
            </a:xfrm>
            <a:custGeom>
              <a:avLst/>
              <a:gdLst>
                <a:gd name="T0" fmla="*/ 40 w 192"/>
                <a:gd name="T1" fmla="*/ 192 h 192"/>
                <a:gd name="T2" fmla="*/ 0 w 192"/>
                <a:gd name="T3" fmla="*/ 192 h 192"/>
                <a:gd name="T4" fmla="*/ 192 w 192"/>
                <a:gd name="T5" fmla="*/ 0 h 192"/>
                <a:gd name="T6" fmla="*/ 192 w 192"/>
                <a:gd name="T7" fmla="*/ 40 h 192"/>
                <a:gd name="T8" fmla="*/ 40 w 192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92">
                  <a:moveTo>
                    <a:pt x="4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08" y="40"/>
                    <a:pt x="40" y="108"/>
                    <a:pt x="40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3" name="Полилиния 35">
              <a:extLst>
                <a:ext uri="{FF2B5EF4-FFF2-40B4-BE49-F238E27FC236}">
                  <a16:creationId xmlns="" xmlns:a16="http://schemas.microsoft.com/office/drawing/2014/main" id="{45789189-8582-4433-A709-E6F60CDD10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63" y="552450"/>
              <a:ext cx="919162" cy="1838325"/>
            </a:xfrm>
            <a:custGeom>
              <a:avLst/>
              <a:gdLst>
                <a:gd name="T0" fmla="*/ 290 w 290"/>
                <a:gd name="T1" fmla="*/ 580 h 580"/>
                <a:gd name="T2" fmla="*/ 0 w 290"/>
                <a:gd name="T3" fmla="*/ 290 h 580"/>
                <a:gd name="T4" fmla="*/ 290 w 290"/>
                <a:gd name="T5" fmla="*/ 0 h 580"/>
                <a:gd name="T6" fmla="*/ 290 w 290"/>
                <a:gd name="T7" fmla="*/ 40 h 580"/>
                <a:gd name="T8" fmla="*/ 40 w 290"/>
                <a:gd name="T9" fmla="*/ 290 h 580"/>
                <a:gd name="T10" fmla="*/ 290 w 290"/>
                <a:gd name="T11" fmla="*/ 540 h 580"/>
                <a:gd name="T12" fmla="*/ 290 w 290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580">
                  <a:moveTo>
                    <a:pt x="290" y="580"/>
                  </a:moveTo>
                  <a:cubicBezTo>
                    <a:pt x="131" y="580"/>
                    <a:pt x="0" y="450"/>
                    <a:pt x="0" y="290"/>
                  </a:cubicBezTo>
                  <a:cubicBezTo>
                    <a:pt x="0" y="130"/>
                    <a:pt x="131" y="0"/>
                    <a:pt x="290" y="0"/>
                  </a:cubicBezTo>
                  <a:cubicBezTo>
                    <a:pt x="290" y="40"/>
                    <a:pt x="290" y="40"/>
                    <a:pt x="290" y="40"/>
                  </a:cubicBezTo>
                  <a:cubicBezTo>
                    <a:pt x="153" y="40"/>
                    <a:pt x="40" y="152"/>
                    <a:pt x="40" y="290"/>
                  </a:cubicBezTo>
                  <a:cubicBezTo>
                    <a:pt x="40" y="428"/>
                    <a:pt x="153" y="540"/>
                    <a:pt x="290" y="540"/>
                  </a:cubicBezTo>
                  <a:lnTo>
                    <a:pt x="290" y="5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4" name="Полилиния 39">
              <a:extLst>
                <a:ext uri="{FF2B5EF4-FFF2-40B4-BE49-F238E27FC236}">
                  <a16:creationId xmlns="" xmlns:a16="http://schemas.microsoft.com/office/drawing/2014/main" id="{83EDBE79-BE36-4F40-B7DE-BCCD1BBC0E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5413" y="701675"/>
              <a:ext cx="1533525" cy="1533525"/>
            </a:xfrm>
            <a:custGeom>
              <a:avLst/>
              <a:gdLst>
                <a:gd name="T0" fmla="*/ 241 w 483"/>
                <a:gd name="T1" fmla="*/ 483 h 483"/>
                <a:gd name="T2" fmla="*/ 0 w 483"/>
                <a:gd name="T3" fmla="*/ 241 h 483"/>
                <a:gd name="T4" fmla="*/ 241 w 483"/>
                <a:gd name="T5" fmla="*/ 0 h 483"/>
                <a:gd name="T6" fmla="*/ 241 w 483"/>
                <a:gd name="T7" fmla="*/ 40 h 483"/>
                <a:gd name="T8" fmla="*/ 40 w 483"/>
                <a:gd name="T9" fmla="*/ 241 h 483"/>
                <a:gd name="T10" fmla="*/ 241 w 483"/>
                <a:gd name="T11" fmla="*/ 443 h 483"/>
                <a:gd name="T12" fmla="*/ 443 w 483"/>
                <a:gd name="T13" fmla="*/ 241 h 483"/>
                <a:gd name="T14" fmla="*/ 483 w 483"/>
                <a:gd name="T15" fmla="*/ 241 h 483"/>
                <a:gd name="T16" fmla="*/ 241 w 483"/>
                <a:gd name="T1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483">
                  <a:moveTo>
                    <a:pt x="241" y="483"/>
                  </a:moveTo>
                  <a:cubicBezTo>
                    <a:pt x="108" y="483"/>
                    <a:pt x="0" y="374"/>
                    <a:pt x="0" y="241"/>
                  </a:cubicBezTo>
                  <a:cubicBezTo>
                    <a:pt x="0" y="108"/>
                    <a:pt x="108" y="0"/>
                    <a:pt x="241" y="0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131" y="40"/>
                    <a:pt x="40" y="130"/>
                    <a:pt x="40" y="241"/>
                  </a:cubicBezTo>
                  <a:cubicBezTo>
                    <a:pt x="40" y="352"/>
                    <a:pt x="131" y="443"/>
                    <a:pt x="241" y="443"/>
                  </a:cubicBezTo>
                  <a:cubicBezTo>
                    <a:pt x="352" y="443"/>
                    <a:pt x="443" y="352"/>
                    <a:pt x="443" y="241"/>
                  </a:cubicBezTo>
                  <a:cubicBezTo>
                    <a:pt x="483" y="241"/>
                    <a:pt x="483" y="241"/>
                    <a:pt x="483" y="241"/>
                  </a:cubicBezTo>
                  <a:cubicBezTo>
                    <a:pt x="483" y="374"/>
                    <a:pt x="375" y="483"/>
                    <a:pt x="241" y="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739329" y="227687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Чувство солидарности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Путешествие по новым местам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Новые знакомства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Расширение кругозора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Новые навыки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Новые знания, компетенции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Развитие творческого </a:t>
            </a:r>
            <a:r>
              <a:rPr lang="ru-RU" sz="2000" b="1" dirty="0" smtClean="0"/>
              <a:t>потенциала </a:t>
            </a:r>
            <a:endParaRPr lang="ru-R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Самореализация в разных сферах</a:t>
            </a:r>
          </a:p>
        </p:txBody>
      </p:sp>
      <p:pic>
        <p:nvPicPr>
          <p:cNvPr id="18" name="Picture 6" descr="DSCN0284"/>
          <p:cNvPicPr>
            <a:picLocks noChangeAspect="1" noChangeArrowheads="1"/>
          </p:cNvPicPr>
          <p:nvPr/>
        </p:nvPicPr>
        <p:blipFill rotWithShape="1">
          <a:blip r:embed="rId2" cstate="print"/>
          <a:srcRect l="10352" r="3040"/>
          <a:stretch/>
        </p:blipFill>
        <p:spPr bwMode="auto">
          <a:xfrm>
            <a:off x="153337" y="4911210"/>
            <a:ext cx="1896456" cy="1903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14874" r="46418" b="42563"/>
          <a:stretch/>
        </p:blipFill>
        <p:spPr bwMode="auto">
          <a:xfrm>
            <a:off x="6495714" y="4941168"/>
            <a:ext cx="2590416" cy="190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D:\гражданин\20-21\музей для сайта\фото\IMG_038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" t="-605" r="15001" b="351"/>
          <a:stretch/>
        </p:blipFill>
        <p:spPr bwMode="auto">
          <a:xfrm>
            <a:off x="2246868" y="4930032"/>
            <a:ext cx="2001198" cy="1883344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6" descr="D:\гражданин\20-21\музей для сайта\фото\фото\DSC070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r="12943" b="19604"/>
          <a:stretch/>
        </p:blipFill>
        <p:spPr bwMode="auto">
          <a:xfrm>
            <a:off x="4394640" y="4930139"/>
            <a:ext cx="1915373" cy="1883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7347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 descr="ленты">
            <a:extLst>
              <a:ext uri="{FF2B5EF4-FFF2-40B4-BE49-F238E27FC236}">
                <a16:creationId xmlns="" xmlns:a16="http://schemas.microsoft.com/office/drawing/2014/main" id="{196171E3-6802-404E-9D7F-340590400A3B}"/>
              </a:ext>
            </a:extLst>
          </p:cNvPr>
          <p:cNvGrpSpPr/>
          <p:nvPr/>
        </p:nvGrpSpPr>
        <p:grpSpPr>
          <a:xfrm>
            <a:off x="107504" y="1108415"/>
            <a:ext cx="4412074" cy="5200905"/>
            <a:chOff x="350838" y="6816726"/>
            <a:chExt cx="1843088" cy="1992312"/>
          </a:xfrm>
        </p:grpSpPr>
        <p:sp>
          <p:nvSpPr>
            <p:cNvPr id="5" name="Полилиния 238">
              <a:extLst>
                <a:ext uri="{FF2B5EF4-FFF2-40B4-BE49-F238E27FC236}">
                  <a16:creationId xmlns="" xmlns:a16="http://schemas.microsoft.com/office/drawing/2014/main" id="{3FFB5158-46AD-4EEE-AA38-F8E6FD1A06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8488363"/>
              <a:ext cx="504825" cy="320675"/>
            </a:xfrm>
            <a:custGeom>
              <a:avLst/>
              <a:gdLst>
                <a:gd name="T0" fmla="*/ 0 w 318"/>
                <a:gd name="T1" fmla="*/ 202 h 202"/>
                <a:gd name="T2" fmla="*/ 318 w 318"/>
                <a:gd name="T3" fmla="*/ 202 h 202"/>
                <a:gd name="T4" fmla="*/ 318 w 318"/>
                <a:gd name="T5" fmla="*/ 0 h 202"/>
                <a:gd name="T6" fmla="*/ 0 w 318"/>
                <a:gd name="T7" fmla="*/ 0 h 202"/>
                <a:gd name="T8" fmla="*/ 92 w 318"/>
                <a:gd name="T9" fmla="*/ 100 h 202"/>
                <a:gd name="T10" fmla="*/ 0 w 318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202">
                  <a:moveTo>
                    <a:pt x="0" y="202"/>
                  </a:moveTo>
                  <a:lnTo>
                    <a:pt x="318" y="202"/>
                  </a:lnTo>
                  <a:lnTo>
                    <a:pt x="318" y="0"/>
                  </a:lnTo>
                  <a:lnTo>
                    <a:pt x="0" y="0"/>
                  </a:lnTo>
                  <a:lnTo>
                    <a:pt x="92" y="10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6" name="Полилиния 234">
              <a:extLst>
                <a:ext uri="{FF2B5EF4-FFF2-40B4-BE49-F238E27FC236}">
                  <a16:creationId xmlns="" xmlns:a16="http://schemas.microsoft.com/office/drawing/2014/main" id="{19B51087-2B40-4F63-93F6-2B690195BF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8488363"/>
              <a:ext cx="504825" cy="320675"/>
            </a:xfrm>
            <a:custGeom>
              <a:avLst/>
              <a:gdLst>
                <a:gd name="T0" fmla="*/ 318 w 318"/>
                <a:gd name="T1" fmla="*/ 0 h 202"/>
                <a:gd name="T2" fmla="*/ 0 w 318"/>
                <a:gd name="T3" fmla="*/ 0 h 202"/>
                <a:gd name="T4" fmla="*/ 92 w 318"/>
                <a:gd name="T5" fmla="*/ 100 h 202"/>
                <a:gd name="T6" fmla="*/ 0 w 318"/>
                <a:gd name="T7" fmla="*/ 202 h 202"/>
                <a:gd name="T8" fmla="*/ 318 w 318"/>
                <a:gd name="T9" fmla="*/ 202 h 202"/>
                <a:gd name="T10" fmla="*/ 318 w 318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202">
                  <a:moveTo>
                    <a:pt x="318" y="0"/>
                  </a:moveTo>
                  <a:lnTo>
                    <a:pt x="0" y="0"/>
                  </a:lnTo>
                  <a:lnTo>
                    <a:pt x="92" y="100"/>
                  </a:lnTo>
                  <a:lnTo>
                    <a:pt x="0" y="202"/>
                  </a:lnTo>
                  <a:lnTo>
                    <a:pt x="318" y="202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="" xmlns:a16="http://schemas.microsoft.com/office/drawing/2014/main" id="{98D254E3-599E-4343-BCB6-F50811BD14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6972301"/>
              <a:ext cx="504825" cy="320675"/>
            </a:xfrm>
            <a:custGeom>
              <a:avLst/>
              <a:gdLst>
                <a:gd name="T0" fmla="*/ 0 w 318"/>
                <a:gd name="T1" fmla="*/ 202 h 202"/>
                <a:gd name="T2" fmla="*/ 318 w 318"/>
                <a:gd name="T3" fmla="*/ 202 h 202"/>
                <a:gd name="T4" fmla="*/ 318 w 318"/>
                <a:gd name="T5" fmla="*/ 0 h 202"/>
                <a:gd name="T6" fmla="*/ 0 w 318"/>
                <a:gd name="T7" fmla="*/ 0 h 202"/>
                <a:gd name="T8" fmla="*/ 92 w 318"/>
                <a:gd name="T9" fmla="*/ 100 h 202"/>
                <a:gd name="T10" fmla="*/ 0 w 318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202">
                  <a:moveTo>
                    <a:pt x="0" y="202"/>
                  </a:moveTo>
                  <a:lnTo>
                    <a:pt x="318" y="202"/>
                  </a:lnTo>
                  <a:lnTo>
                    <a:pt x="318" y="0"/>
                  </a:lnTo>
                  <a:lnTo>
                    <a:pt x="0" y="0"/>
                  </a:lnTo>
                  <a:lnTo>
                    <a:pt x="92" y="10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8" name="Полилиния 8">
              <a:extLst>
                <a:ext uri="{FF2B5EF4-FFF2-40B4-BE49-F238E27FC236}">
                  <a16:creationId xmlns="" xmlns:a16="http://schemas.microsoft.com/office/drawing/2014/main" id="{B99866E6-38C2-47BA-ACC2-8747C169C4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6972301"/>
              <a:ext cx="504825" cy="320675"/>
            </a:xfrm>
            <a:custGeom>
              <a:avLst/>
              <a:gdLst>
                <a:gd name="T0" fmla="*/ 0 w 318"/>
                <a:gd name="T1" fmla="*/ 202 h 202"/>
                <a:gd name="T2" fmla="*/ 318 w 318"/>
                <a:gd name="T3" fmla="*/ 202 h 202"/>
                <a:gd name="T4" fmla="*/ 318 w 318"/>
                <a:gd name="T5" fmla="*/ 0 h 202"/>
                <a:gd name="T6" fmla="*/ 0 w 318"/>
                <a:gd name="T7" fmla="*/ 0 h 202"/>
                <a:gd name="T8" fmla="*/ 92 w 318"/>
                <a:gd name="T9" fmla="*/ 100 h 202"/>
                <a:gd name="T10" fmla="*/ 0 w 318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202">
                  <a:moveTo>
                    <a:pt x="0" y="202"/>
                  </a:moveTo>
                  <a:lnTo>
                    <a:pt x="318" y="202"/>
                  </a:lnTo>
                  <a:lnTo>
                    <a:pt x="318" y="0"/>
                  </a:lnTo>
                  <a:lnTo>
                    <a:pt x="0" y="0"/>
                  </a:lnTo>
                  <a:lnTo>
                    <a:pt x="92" y="10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9" name="Полилиния 10">
              <a:extLst>
                <a:ext uri="{FF2B5EF4-FFF2-40B4-BE49-F238E27FC236}">
                  <a16:creationId xmlns="" xmlns:a16="http://schemas.microsoft.com/office/drawing/2014/main" id="{A11BC43F-8B8C-42FA-B1D1-9816C25F8B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6972301"/>
              <a:ext cx="504825" cy="320675"/>
            </a:xfrm>
            <a:custGeom>
              <a:avLst/>
              <a:gdLst>
                <a:gd name="T0" fmla="*/ 318 w 318"/>
                <a:gd name="T1" fmla="*/ 0 h 202"/>
                <a:gd name="T2" fmla="*/ 0 w 318"/>
                <a:gd name="T3" fmla="*/ 0 h 202"/>
                <a:gd name="T4" fmla="*/ 92 w 318"/>
                <a:gd name="T5" fmla="*/ 100 h 202"/>
                <a:gd name="T6" fmla="*/ 0 w 318"/>
                <a:gd name="T7" fmla="*/ 202 h 202"/>
                <a:gd name="T8" fmla="*/ 318 w 318"/>
                <a:gd name="T9" fmla="*/ 202 h 202"/>
                <a:gd name="T10" fmla="*/ 318 w 318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202">
                  <a:moveTo>
                    <a:pt x="318" y="0"/>
                  </a:moveTo>
                  <a:lnTo>
                    <a:pt x="0" y="0"/>
                  </a:lnTo>
                  <a:lnTo>
                    <a:pt x="92" y="100"/>
                  </a:lnTo>
                  <a:lnTo>
                    <a:pt x="0" y="202"/>
                  </a:lnTo>
                  <a:lnTo>
                    <a:pt x="318" y="202"/>
                  </a:lnTo>
                  <a:lnTo>
                    <a:pt x="3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0" name="Полилиния 226">
              <a:extLst>
                <a:ext uri="{FF2B5EF4-FFF2-40B4-BE49-F238E27FC236}">
                  <a16:creationId xmlns="" xmlns:a16="http://schemas.microsoft.com/office/drawing/2014/main" id="{AC8DFF3E-079D-439D-BD01-0B931D1684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7477126"/>
              <a:ext cx="504825" cy="319088"/>
            </a:xfrm>
            <a:custGeom>
              <a:avLst/>
              <a:gdLst>
                <a:gd name="T0" fmla="*/ 0 w 318"/>
                <a:gd name="T1" fmla="*/ 201 h 201"/>
                <a:gd name="T2" fmla="*/ 318 w 318"/>
                <a:gd name="T3" fmla="*/ 201 h 201"/>
                <a:gd name="T4" fmla="*/ 318 w 318"/>
                <a:gd name="T5" fmla="*/ 0 h 201"/>
                <a:gd name="T6" fmla="*/ 0 w 318"/>
                <a:gd name="T7" fmla="*/ 0 h 201"/>
                <a:gd name="T8" fmla="*/ 92 w 318"/>
                <a:gd name="T9" fmla="*/ 101 h 201"/>
                <a:gd name="T10" fmla="*/ 0 w 318"/>
                <a:gd name="T1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201">
                  <a:moveTo>
                    <a:pt x="0" y="201"/>
                  </a:moveTo>
                  <a:lnTo>
                    <a:pt x="318" y="201"/>
                  </a:lnTo>
                  <a:lnTo>
                    <a:pt x="318" y="0"/>
                  </a:lnTo>
                  <a:lnTo>
                    <a:pt x="0" y="0"/>
                  </a:lnTo>
                  <a:lnTo>
                    <a:pt x="92" y="1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1" name="Полилиния 227">
              <a:extLst>
                <a:ext uri="{FF2B5EF4-FFF2-40B4-BE49-F238E27FC236}">
                  <a16:creationId xmlns="" xmlns:a16="http://schemas.microsoft.com/office/drawing/2014/main" id="{E5B47973-A87F-4C02-B751-5DEF7C07E0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7477126"/>
              <a:ext cx="504825" cy="319088"/>
            </a:xfrm>
            <a:custGeom>
              <a:avLst/>
              <a:gdLst>
                <a:gd name="T0" fmla="*/ 0 w 318"/>
                <a:gd name="T1" fmla="*/ 201 h 201"/>
                <a:gd name="T2" fmla="*/ 318 w 318"/>
                <a:gd name="T3" fmla="*/ 201 h 201"/>
                <a:gd name="T4" fmla="*/ 318 w 318"/>
                <a:gd name="T5" fmla="*/ 0 h 201"/>
                <a:gd name="T6" fmla="*/ 0 w 318"/>
                <a:gd name="T7" fmla="*/ 0 h 201"/>
                <a:gd name="T8" fmla="*/ 92 w 318"/>
                <a:gd name="T9" fmla="*/ 101 h 201"/>
                <a:gd name="T10" fmla="*/ 0 w 318"/>
                <a:gd name="T1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201">
                  <a:moveTo>
                    <a:pt x="0" y="201"/>
                  </a:moveTo>
                  <a:lnTo>
                    <a:pt x="318" y="201"/>
                  </a:lnTo>
                  <a:lnTo>
                    <a:pt x="318" y="0"/>
                  </a:lnTo>
                  <a:lnTo>
                    <a:pt x="0" y="0"/>
                  </a:lnTo>
                  <a:lnTo>
                    <a:pt x="92" y="101"/>
                  </a:lnTo>
                  <a:lnTo>
                    <a:pt x="0" y="2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2" name="Полилиния 229">
              <a:extLst>
                <a:ext uri="{FF2B5EF4-FFF2-40B4-BE49-F238E27FC236}">
                  <a16:creationId xmlns="" xmlns:a16="http://schemas.microsoft.com/office/drawing/2014/main" id="{F3F65EF1-A85F-41C7-9F35-21D5C2FE30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7477126"/>
              <a:ext cx="504825" cy="319088"/>
            </a:xfrm>
            <a:custGeom>
              <a:avLst/>
              <a:gdLst>
                <a:gd name="T0" fmla="*/ 318 w 318"/>
                <a:gd name="T1" fmla="*/ 0 h 201"/>
                <a:gd name="T2" fmla="*/ 0 w 318"/>
                <a:gd name="T3" fmla="*/ 0 h 201"/>
                <a:gd name="T4" fmla="*/ 92 w 318"/>
                <a:gd name="T5" fmla="*/ 101 h 201"/>
                <a:gd name="T6" fmla="*/ 0 w 318"/>
                <a:gd name="T7" fmla="*/ 201 h 201"/>
                <a:gd name="T8" fmla="*/ 318 w 318"/>
                <a:gd name="T9" fmla="*/ 201 h 201"/>
                <a:gd name="T10" fmla="*/ 318 w 318"/>
                <a:gd name="T1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201">
                  <a:moveTo>
                    <a:pt x="318" y="0"/>
                  </a:moveTo>
                  <a:lnTo>
                    <a:pt x="0" y="0"/>
                  </a:lnTo>
                  <a:lnTo>
                    <a:pt x="92" y="101"/>
                  </a:lnTo>
                  <a:lnTo>
                    <a:pt x="0" y="201"/>
                  </a:lnTo>
                  <a:lnTo>
                    <a:pt x="318" y="201"/>
                  </a:lnTo>
                  <a:lnTo>
                    <a:pt x="3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3" name="Полилиния 232">
              <a:extLst>
                <a:ext uri="{FF2B5EF4-FFF2-40B4-BE49-F238E27FC236}">
                  <a16:creationId xmlns="" xmlns:a16="http://schemas.microsoft.com/office/drawing/2014/main" id="{8DC3FA87-A856-4D06-90FC-508D409616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7983538"/>
              <a:ext cx="504825" cy="320675"/>
            </a:xfrm>
            <a:custGeom>
              <a:avLst/>
              <a:gdLst>
                <a:gd name="T0" fmla="*/ 0 w 318"/>
                <a:gd name="T1" fmla="*/ 202 h 202"/>
                <a:gd name="T2" fmla="*/ 318 w 318"/>
                <a:gd name="T3" fmla="*/ 202 h 202"/>
                <a:gd name="T4" fmla="*/ 318 w 318"/>
                <a:gd name="T5" fmla="*/ 0 h 202"/>
                <a:gd name="T6" fmla="*/ 0 w 318"/>
                <a:gd name="T7" fmla="*/ 0 h 202"/>
                <a:gd name="T8" fmla="*/ 92 w 318"/>
                <a:gd name="T9" fmla="*/ 100 h 202"/>
                <a:gd name="T10" fmla="*/ 0 w 318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202">
                  <a:moveTo>
                    <a:pt x="0" y="202"/>
                  </a:moveTo>
                  <a:lnTo>
                    <a:pt x="318" y="202"/>
                  </a:lnTo>
                  <a:lnTo>
                    <a:pt x="318" y="0"/>
                  </a:lnTo>
                  <a:lnTo>
                    <a:pt x="0" y="0"/>
                  </a:lnTo>
                  <a:lnTo>
                    <a:pt x="92" y="10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4" name="Полилиния 233">
              <a:extLst>
                <a:ext uri="{FF2B5EF4-FFF2-40B4-BE49-F238E27FC236}">
                  <a16:creationId xmlns="" xmlns:a16="http://schemas.microsoft.com/office/drawing/2014/main" id="{F6D3DFE4-A879-4E8D-9509-D92FE4FA85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7983538"/>
              <a:ext cx="504825" cy="320675"/>
            </a:xfrm>
            <a:custGeom>
              <a:avLst/>
              <a:gdLst>
                <a:gd name="T0" fmla="*/ 0 w 318"/>
                <a:gd name="T1" fmla="*/ 202 h 202"/>
                <a:gd name="T2" fmla="*/ 318 w 318"/>
                <a:gd name="T3" fmla="*/ 202 h 202"/>
                <a:gd name="T4" fmla="*/ 318 w 318"/>
                <a:gd name="T5" fmla="*/ 0 h 202"/>
                <a:gd name="T6" fmla="*/ 0 w 318"/>
                <a:gd name="T7" fmla="*/ 0 h 202"/>
                <a:gd name="T8" fmla="*/ 92 w 318"/>
                <a:gd name="T9" fmla="*/ 100 h 202"/>
                <a:gd name="T10" fmla="*/ 0 w 318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202">
                  <a:moveTo>
                    <a:pt x="0" y="202"/>
                  </a:moveTo>
                  <a:lnTo>
                    <a:pt x="318" y="202"/>
                  </a:lnTo>
                  <a:lnTo>
                    <a:pt x="318" y="0"/>
                  </a:lnTo>
                  <a:lnTo>
                    <a:pt x="0" y="0"/>
                  </a:lnTo>
                  <a:lnTo>
                    <a:pt x="92" y="10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5" name="Полилиния 235">
              <a:extLst>
                <a:ext uri="{FF2B5EF4-FFF2-40B4-BE49-F238E27FC236}">
                  <a16:creationId xmlns="" xmlns:a16="http://schemas.microsoft.com/office/drawing/2014/main" id="{9BAC0E6D-F564-4B57-9658-FF7CD3D3D1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7983538"/>
              <a:ext cx="504825" cy="320675"/>
            </a:xfrm>
            <a:custGeom>
              <a:avLst/>
              <a:gdLst>
                <a:gd name="T0" fmla="*/ 318 w 318"/>
                <a:gd name="T1" fmla="*/ 0 h 202"/>
                <a:gd name="T2" fmla="*/ 0 w 318"/>
                <a:gd name="T3" fmla="*/ 0 h 202"/>
                <a:gd name="T4" fmla="*/ 92 w 318"/>
                <a:gd name="T5" fmla="*/ 100 h 202"/>
                <a:gd name="T6" fmla="*/ 0 w 318"/>
                <a:gd name="T7" fmla="*/ 202 h 202"/>
                <a:gd name="T8" fmla="*/ 318 w 318"/>
                <a:gd name="T9" fmla="*/ 202 h 202"/>
                <a:gd name="T10" fmla="*/ 318 w 318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202">
                  <a:moveTo>
                    <a:pt x="318" y="0"/>
                  </a:moveTo>
                  <a:lnTo>
                    <a:pt x="0" y="0"/>
                  </a:lnTo>
                  <a:lnTo>
                    <a:pt x="92" y="100"/>
                  </a:lnTo>
                  <a:lnTo>
                    <a:pt x="0" y="202"/>
                  </a:lnTo>
                  <a:lnTo>
                    <a:pt x="318" y="202"/>
                  </a:lnTo>
                  <a:lnTo>
                    <a:pt x="3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6" name="Полилиния 239">
              <a:extLst>
                <a:ext uri="{FF2B5EF4-FFF2-40B4-BE49-F238E27FC236}">
                  <a16:creationId xmlns="" xmlns:a16="http://schemas.microsoft.com/office/drawing/2014/main" id="{B745F0F1-4103-45A2-82D3-0E692C2D10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8488363"/>
              <a:ext cx="504825" cy="320675"/>
            </a:xfrm>
            <a:custGeom>
              <a:avLst/>
              <a:gdLst>
                <a:gd name="T0" fmla="*/ 0 w 318"/>
                <a:gd name="T1" fmla="*/ 202 h 202"/>
                <a:gd name="T2" fmla="*/ 318 w 318"/>
                <a:gd name="T3" fmla="*/ 202 h 202"/>
                <a:gd name="T4" fmla="*/ 318 w 318"/>
                <a:gd name="T5" fmla="*/ 0 h 202"/>
                <a:gd name="T6" fmla="*/ 0 w 318"/>
                <a:gd name="T7" fmla="*/ 0 h 202"/>
                <a:gd name="T8" fmla="*/ 92 w 318"/>
                <a:gd name="T9" fmla="*/ 100 h 202"/>
                <a:gd name="T10" fmla="*/ 0 w 318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202">
                  <a:moveTo>
                    <a:pt x="0" y="202"/>
                  </a:moveTo>
                  <a:lnTo>
                    <a:pt x="318" y="202"/>
                  </a:lnTo>
                  <a:lnTo>
                    <a:pt x="318" y="0"/>
                  </a:lnTo>
                  <a:lnTo>
                    <a:pt x="0" y="0"/>
                  </a:lnTo>
                  <a:lnTo>
                    <a:pt x="92" y="100"/>
                  </a:lnTo>
                  <a:lnTo>
                    <a:pt x="0" y="2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7" name="Полилиния 241">
              <a:extLst>
                <a:ext uri="{FF2B5EF4-FFF2-40B4-BE49-F238E27FC236}">
                  <a16:creationId xmlns="" xmlns:a16="http://schemas.microsoft.com/office/drawing/2014/main" id="{CFA96038-4092-486F-802C-33C7234BA0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838" y="8475663"/>
              <a:ext cx="504825" cy="320675"/>
            </a:xfrm>
            <a:custGeom>
              <a:avLst/>
              <a:gdLst>
                <a:gd name="T0" fmla="*/ 88 w 318"/>
                <a:gd name="T1" fmla="*/ 104 h 202"/>
                <a:gd name="T2" fmla="*/ 0 w 318"/>
                <a:gd name="T3" fmla="*/ 202 h 202"/>
                <a:gd name="T4" fmla="*/ 8 w 318"/>
                <a:gd name="T5" fmla="*/ 202 h 202"/>
                <a:gd name="T6" fmla="*/ 92 w 318"/>
                <a:gd name="T7" fmla="*/ 108 h 202"/>
                <a:gd name="T8" fmla="*/ 88 w 318"/>
                <a:gd name="T9" fmla="*/ 104 h 202"/>
                <a:gd name="T10" fmla="*/ 318 w 318"/>
                <a:gd name="T11" fmla="*/ 0 h 202"/>
                <a:gd name="T12" fmla="*/ 0 w 318"/>
                <a:gd name="T13" fmla="*/ 0 h 202"/>
                <a:gd name="T14" fmla="*/ 8 w 318"/>
                <a:gd name="T15" fmla="*/ 8 h 202"/>
                <a:gd name="T16" fmla="*/ 318 w 318"/>
                <a:gd name="T17" fmla="*/ 8 h 202"/>
                <a:gd name="T18" fmla="*/ 318 w 318"/>
                <a:gd name="T19" fmla="*/ 202 h 202"/>
                <a:gd name="T20" fmla="*/ 318 w 318"/>
                <a:gd name="T2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202">
                  <a:moveTo>
                    <a:pt x="88" y="104"/>
                  </a:moveTo>
                  <a:lnTo>
                    <a:pt x="0" y="202"/>
                  </a:lnTo>
                  <a:lnTo>
                    <a:pt x="8" y="202"/>
                  </a:lnTo>
                  <a:lnTo>
                    <a:pt x="92" y="108"/>
                  </a:lnTo>
                  <a:lnTo>
                    <a:pt x="88" y="104"/>
                  </a:lnTo>
                  <a:moveTo>
                    <a:pt x="318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18" y="8"/>
                  </a:lnTo>
                  <a:lnTo>
                    <a:pt x="318" y="202"/>
                  </a:lnTo>
                  <a:lnTo>
                    <a:pt x="3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8" name="Полилиния 243">
              <a:extLst>
                <a:ext uri="{FF2B5EF4-FFF2-40B4-BE49-F238E27FC236}">
                  <a16:creationId xmlns="" xmlns:a16="http://schemas.microsoft.com/office/drawing/2014/main" id="{BFD6A575-3E57-47D6-86C6-01F67ADA4D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8" y="8488363"/>
              <a:ext cx="492125" cy="307975"/>
            </a:xfrm>
            <a:custGeom>
              <a:avLst/>
              <a:gdLst>
                <a:gd name="T0" fmla="*/ 310 w 310"/>
                <a:gd name="T1" fmla="*/ 0 h 194"/>
                <a:gd name="T2" fmla="*/ 0 w 310"/>
                <a:gd name="T3" fmla="*/ 0 h 194"/>
                <a:gd name="T4" fmla="*/ 84 w 310"/>
                <a:gd name="T5" fmla="*/ 92 h 194"/>
                <a:gd name="T6" fmla="*/ 80 w 310"/>
                <a:gd name="T7" fmla="*/ 96 h 194"/>
                <a:gd name="T8" fmla="*/ 84 w 310"/>
                <a:gd name="T9" fmla="*/ 100 h 194"/>
                <a:gd name="T10" fmla="*/ 0 w 310"/>
                <a:gd name="T11" fmla="*/ 194 h 194"/>
                <a:gd name="T12" fmla="*/ 310 w 310"/>
                <a:gd name="T13" fmla="*/ 194 h 194"/>
                <a:gd name="T14" fmla="*/ 310 w 310"/>
                <a:gd name="T1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194">
                  <a:moveTo>
                    <a:pt x="310" y="0"/>
                  </a:moveTo>
                  <a:lnTo>
                    <a:pt x="0" y="0"/>
                  </a:lnTo>
                  <a:lnTo>
                    <a:pt x="84" y="92"/>
                  </a:lnTo>
                  <a:lnTo>
                    <a:pt x="80" y="96"/>
                  </a:lnTo>
                  <a:lnTo>
                    <a:pt x="84" y="100"/>
                  </a:lnTo>
                  <a:lnTo>
                    <a:pt x="0" y="194"/>
                  </a:lnTo>
                  <a:lnTo>
                    <a:pt x="310" y="194"/>
                  </a:lnTo>
                  <a:lnTo>
                    <a:pt x="3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9" name="Полилиния 9">
              <a:extLst>
                <a:ext uri="{FF2B5EF4-FFF2-40B4-BE49-F238E27FC236}">
                  <a16:creationId xmlns="" xmlns:a16="http://schemas.microsoft.com/office/drawing/2014/main" id="{80E4A494-EF8F-495D-BCB9-2DDA444B43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6972301"/>
              <a:ext cx="504825" cy="320675"/>
            </a:xfrm>
            <a:custGeom>
              <a:avLst/>
              <a:gdLst>
                <a:gd name="T0" fmla="*/ 318 w 318"/>
                <a:gd name="T1" fmla="*/ 0 h 202"/>
                <a:gd name="T2" fmla="*/ 0 w 318"/>
                <a:gd name="T3" fmla="*/ 0 h 202"/>
                <a:gd name="T4" fmla="*/ 92 w 318"/>
                <a:gd name="T5" fmla="*/ 100 h 202"/>
                <a:gd name="T6" fmla="*/ 0 w 318"/>
                <a:gd name="T7" fmla="*/ 202 h 202"/>
                <a:gd name="T8" fmla="*/ 318 w 318"/>
                <a:gd name="T9" fmla="*/ 202 h 202"/>
                <a:gd name="T10" fmla="*/ 318 w 318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202">
                  <a:moveTo>
                    <a:pt x="318" y="0"/>
                  </a:moveTo>
                  <a:lnTo>
                    <a:pt x="0" y="0"/>
                  </a:lnTo>
                  <a:lnTo>
                    <a:pt x="92" y="100"/>
                  </a:lnTo>
                  <a:lnTo>
                    <a:pt x="0" y="202"/>
                  </a:lnTo>
                  <a:lnTo>
                    <a:pt x="318" y="202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20" name="Полилиния 11">
              <a:extLst>
                <a:ext uri="{FF2B5EF4-FFF2-40B4-BE49-F238E27FC236}">
                  <a16:creationId xmlns="" xmlns:a16="http://schemas.microsoft.com/office/drawing/2014/main" id="{12F657E6-02E8-40BF-A805-C8C424EFF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8" y="6816726"/>
              <a:ext cx="193675" cy="476250"/>
            </a:xfrm>
            <a:custGeom>
              <a:avLst/>
              <a:gdLst>
                <a:gd name="T0" fmla="*/ 122 w 122"/>
                <a:gd name="T1" fmla="*/ 98 h 300"/>
                <a:gd name="T2" fmla="*/ 122 w 122"/>
                <a:gd name="T3" fmla="*/ 300 h 300"/>
                <a:gd name="T4" fmla="*/ 0 w 122"/>
                <a:gd name="T5" fmla="*/ 202 h 300"/>
                <a:gd name="T6" fmla="*/ 0 w 122"/>
                <a:gd name="T7" fmla="*/ 0 h 300"/>
                <a:gd name="T8" fmla="*/ 122 w 122"/>
                <a:gd name="T9" fmla="*/ 9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300">
                  <a:moveTo>
                    <a:pt x="122" y="98"/>
                  </a:moveTo>
                  <a:lnTo>
                    <a:pt x="122" y="300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122" y="9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21" name="Полилиния 225">
              <a:extLst>
                <a:ext uri="{FF2B5EF4-FFF2-40B4-BE49-F238E27FC236}">
                  <a16:creationId xmlns="" xmlns:a16="http://schemas.microsoft.com/office/drawing/2014/main" id="{A2EBC78A-7965-4A4D-8A5C-589AEAEED0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8" y="6816726"/>
              <a:ext cx="1531938" cy="320675"/>
            </a:xfrm>
            <a:custGeom>
              <a:avLst/>
              <a:gdLst>
                <a:gd name="T0" fmla="*/ 965 w 965"/>
                <a:gd name="T1" fmla="*/ 202 h 202"/>
                <a:gd name="T2" fmla="*/ 0 w 965"/>
                <a:gd name="T3" fmla="*/ 202 h 202"/>
                <a:gd name="T4" fmla="*/ 0 w 965"/>
                <a:gd name="T5" fmla="*/ 0 h 202"/>
                <a:gd name="T6" fmla="*/ 965 w 965"/>
                <a:gd name="T7" fmla="*/ 0 h 202"/>
                <a:gd name="T8" fmla="*/ 875 w 965"/>
                <a:gd name="T9" fmla="*/ 102 h 202"/>
                <a:gd name="T10" fmla="*/ 965 w 965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5" h="202">
                  <a:moveTo>
                    <a:pt x="965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965" y="0"/>
                  </a:lnTo>
                  <a:lnTo>
                    <a:pt x="875" y="102"/>
                  </a:lnTo>
                  <a:lnTo>
                    <a:pt x="965" y="2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22" name="Полилиния 228">
              <a:extLst>
                <a:ext uri="{FF2B5EF4-FFF2-40B4-BE49-F238E27FC236}">
                  <a16:creationId xmlns="" xmlns:a16="http://schemas.microsoft.com/office/drawing/2014/main" id="{9CAC1EB1-7CF1-487D-8B5A-BDF5388BB4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7477126"/>
              <a:ext cx="504825" cy="319088"/>
            </a:xfrm>
            <a:custGeom>
              <a:avLst/>
              <a:gdLst>
                <a:gd name="T0" fmla="*/ 318 w 318"/>
                <a:gd name="T1" fmla="*/ 0 h 201"/>
                <a:gd name="T2" fmla="*/ 0 w 318"/>
                <a:gd name="T3" fmla="*/ 0 h 201"/>
                <a:gd name="T4" fmla="*/ 92 w 318"/>
                <a:gd name="T5" fmla="*/ 101 h 201"/>
                <a:gd name="T6" fmla="*/ 0 w 318"/>
                <a:gd name="T7" fmla="*/ 201 h 201"/>
                <a:gd name="T8" fmla="*/ 318 w 318"/>
                <a:gd name="T9" fmla="*/ 201 h 201"/>
                <a:gd name="T10" fmla="*/ 318 w 318"/>
                <a:gd name="T1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201">
                  <a:moveTo>
                    <a:pt x="318" y="0"/>
                  </a:moveTo>
                  <a:lnTo>
                    <a:pt x="0" y="0"/>
                  </a:lnTo>
                  <a:lnTo>
                    <a:pt x="92" y="101"/>
                  </a:lnTo>
                  <a:lnTo>
                    <a:pt x="0" y="201"/>
                  </a:lnTo>
                  <a:lnTo>
                    <a:pt x="318" y="201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23" name="Полилиния 230">
              <a:extLst>
                <a:ext uri="{FF2B5EF4-FFF2-40B4-BE49-F238E27FC236}">
                  <a16:creationId xmlns="" xmlns:a16="http://schemas.microsoft.com/office/drawing/2014/main" id="{C6B88C03-87A2-449B-B45B-EA020649D0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8" y="7321551"/>
              <a:ext cx="193675" cy="474663"/>
            </a:xfrm>
            <a:custGeom>
              <a:avLst/>
              <a:gdLst>
                <a:gd name="T0" fmla="*/ 122 w 122"/>
                <a:gd name="T1" fmla="*/ 98 h 299"/>
                <a:gd name="T2" fmla="*/ 122 w 122"/>
                <a:gd name="T3" fmla="*/ 299 h 299"/>
                <a:gd name="T4" fmla="*/ 0 w 122"/>
                <a:gd name="T5" fmla="*/ 201 h 299"/>
                <a:gd name="T6" fmla="*/ 0 w 122"/>
                <a:gd name="T7" fmla="*/ 0 h 299"/>
                <a:gd name="T8" fmla="*/ 122 w 122"/>
                <a:gd name="T9" fmla="*/ 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99">
                  <a:moveTo>
                    <a:pt x="122" y="98"/>
                  </a:moveTo>
                  <a:lnTo>
                    <a:pt x="122" y="299"/>
                  </a:lnTo>
                  <a:lnTo>
                    <a:pt x="0" y="201"/>
                  </a:lnTo>
                  <a:lnTo>
                    <a:pt x="0" y="0"/>
                  </a:lnTo>
                  <a:lnTo>
                    <a:pt x="122" y="9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24" name="Полилиния 231">
              <a:extLst>
                <a:ext uri="{FF2B5EF4-FFF2-40B4-BE49-F238E27FC236}">
                  <a16:creationId xmlns="" xmlns:a16="http://schemas.microsoft.com/office/drawing/2014/main" id="{38868DBE-809F-4CBC-85BE-3D310ACE35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8" y="7321551"/>
              <a:ext cx="1531938" cy="319088"/>
            </a:xfrm>
            <a:custGeom>
              <a:avLst/>
              <a:gdLst>
                <a:gd name="T0" fmla="*/ 965 w 965"/>
                <a:gd name="T1" fmla="*/ 201 h 201"/>
                <a:gd name="T2" fmla="*/ 0 w 965"/>
                <a:gd name="T3" fmla="*/ 201 h 201"/>
                <a:gd name="T4" fmla="*/ 0 w 965"/>
                <a:gd name="T5" fmla="*/ 0 h 201"/>
                <a:gd name="T6" fmla="*/ 965 w 965"/>
                <a:gd name="T7" fmla="*/ 0 h 201"/>
                <a:gd name="T8" fmla="*/ 875 w 965"/>
                <a:gd name="T9" fmla="*/ 102 h 201"/>
                <a:gd name="T10" fmla="*/ 965 w 965"/>
                <a:gd name="T1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5" h="201">
                  <a:moveTo>
                    <a:pt x="965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965" y="0"/>
                  </a:lnTo>
                  <a:lnTo>
                    <a:pt x="875" y="102"/>
                  </a:lnTo>
                  <a:lnTo>
                    <a:pt x="965" y="2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25" name="Полилиния 244">
              <a:extLst>
                <a:ext uri="{FF2B5EF4-FFF2-40B4-BE49-F238E27FC236}">
                  <a16:creationId xmlns="" xmlns:a16="http://schemas.microsoft.com/office/drawing/2014/main" id="{1E2FA955-1FAB-4647-89F3-939D0A6E90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8" y="8332788"/>
              <a:ext cx="193675" cy="476250"/>
            </a:xfrm>
            <a:custGeom>
              <a:avLst/>
              <a:gdLst>
                <a:gd name="T0" fmla="*/ 122 w 122"/>
                <a:gd name="T1" fmla="*/ 98 h 300"/>
                <a:gd name="T2" fmla="*/ 122 w 122"/>
                <a:gd name="T3" fmla="*/ 300 h 300"/>
                <a:gd name="T4" fmla="*/ 0 w 122"/>
                <a:gd name="T5" fmla="*/ 202 h 300"/>
                <a:gd name="T6" fmla="*/ 0 w 122"/>
                <a:gd name="T7" fmla="*/ 0 h 300"/>
                <a:gd name="T8" fmla="*/ 122 w 122"/>
                <a:gd name="T9" fmla="*/ 9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300">
                  <a:moveTo>
                    <a:pt x="122" y="98"/>
                  </a:moveTo>
                  <a:lnTo>
                    <a:pt x="122" y="300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122" y="98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26" name="Полилиния 234">
              <a:extLst>
                <a:ext uri="{FF2B5EF4-FFF2-40B4-BE49-F238E27FC236}">
                  <a16:creationId xmlns="" xmlns:a16="http://schemas.microsoft.com/office/drawing/2014/main" id="{68249A8F-3569-493C-B68E-6B51344BBB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8" y="7983538"/>
              <a:ext cx="504825" cy="320675"/>
            </a:xfrm>
            <a:custGeom>
              <a:avLst/>
              <a:gdLst>
                <a:gd name="T0" fmla="*/ 318 w 318"/>
                <a:gd name="T1" fmla="*/ 0 h 202"/>
                <a:gd name="T2" fmla="*/ 0 w 318"/>
                <a:gd name="T3" fmla="*/ 0 h 202"/>
                <a:gd name="T4" fmla="*/ 92 w 318"/>
                <a:gd name="T5" fmla="*/ 100 h 202"/>
                <a:gd name="T6" fmla="*/ 0 w 318"/>
                <a:gd name="T7" fmla="*/ 202 h 202"/>
                <a:gd name="T8" fmla="*/ 318 w 318"/>
                <a:gd name="T9" fmla="*/ 202 h 202"/>
                <a:gd name="T10" fmla="*/ 318 w 318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202">
                  <a:moveTo>
                    <a:pt x="318" y="0"/>
                  </a:moveTo>
                  <a:lnTo>
                    <a:pt x="0" y="0"/>
                  </a:lnTo>
                  <a:lnTo>
                    <a:pt x="92" y="100"/>
                  </a:lnTo>
                  <a:lnTo>
                    <a:pt x="0" y="202"/>
                  </a:lnTo>
                  <a:lnTo>
                    <a:pt x="318" y="202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27" name="Полилиния 236">
              <a:extLst>
                <a:ext uri="{FF2B5EF4-FFF2-40B4-BE49-F238E27FC236}">
                  <a16:creationId xmlns="" xmlns:a16="http://schemas.microsoft.com/office/drawing/2014/main" id="{9C6B5CC8-E9C7-488F-8561-F3912B9268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8" y="7827963"/>
              <a:ext cx="193675" cy="476250"/>
            </a:xfrm>
            <a:custGeom>
              <a:avLst/>
              <a:gdLst>
                <a:gd name="T0" fmla="*/ 122 w 122"/>
                <a:gd name="T1" fmla="*/ 98 h 300"/>
                <a:gd name="T2" fmla="*/ 122 w 122"/>
                <a:gd name="T3" fmla="*/ 300 h 300"/>
                <a:gd name="T4" fmla="*/ 0 w 122"/>
                <a:gd name="T5" fmla="*/ 202 h 300"/>
                <a:gd name="T6" fmla="*/ 0 w 122"/>
                <a:gd name="T7" fmla="*/ 0 h 300"/>
                <a:gd name="T8" fmla="*/ 122 w 122"/>
                <a:gd name="T9" fmla="*/ 9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300">
                  <a:moveTo>
                    <a:pt x="122" y="98"/>
                  </a:moveTo>
                  <a:lnTo>
                    <a:pt x="122" y="300"/>
                  </a:lnTo>
                  <a:lnTo>
                    <a:pt x="0" y="202"/>
                  </a:lnTo>
                  <a:lnTo>
                    <a:pt x="0" y="0"/>
                  </a:lnTo>
                  <a:lnTo>
                    <a:pt x="122" y="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28" name="Полилиния 237">
              <a:extLst>
                <a:ext uri="{FF2B5EF4-FFF2-40B4-BE49-F238E27FC236}">
                  <a16:creationId xmlns="" xmlns:a16="http://schemas.microsoft.com/office/drawing/2014/main" id="{54F3B16C-2479-4797-8482-24786C8060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8" y="7827963"/>
              <a:ext cx="1531938" cy="320675"/>
            </a:xfrm>
            <a:custGeom>
              <a:avLst/>
              <a:gdLst>
                <a:gd name="T0" fmla="*/ 965 w 965"/>
                <a:gd name="T1" fmla="*/ 202 h 202"/>
                <a:gd name="T2" fmla="*/ 0 w 965"/>
                <a:gd name="T3" fmla="*/ 202 h 202"/>
                <a:gd name="T4" fmla="*/ 0 w 965"/>
                <a:gd name="T5" fmla="*/ 0 h 202"/>
                <a:gd name="T6" fmla="*/ 965 w 965"/>
                <a:gd name="T7" fmla="*/ 0 h 202"/>
                <a:gd name="T8" fmla="*/ 875 w 965"/>
                <a:gd name="T9" fmla="*/ 100 h 202"/>
                <a:gd name="T10" fmla="*/ 965 w 965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5" h="202">
                  <a:moveTo>
                    <a:pt x="965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965" y="0"/>
                  </a:lnTo>
                  <a:lnTo>
                    <a:pt x="875" y="100"/>
                  </a:lnTo>
                  <a:lnTo>
                    <a:pt x="965" y="2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 b="1" dirty="0" smtClean="0">
                <a:solidFill>
                  <a:schemeClr val="bg1"/>
                </a:solidFill>
              </a:endParaRPr>
            </a:p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29" name="Полилиния 245">
              <a:extLst>
                <a:ext uri="{FF2B5EF4-FFF2-40B4-BE49-F238E27FC236}">
                  <a16:creationId xmlns="" xmlns:a16="http://schemas.microsoft.com/office/drawing/2014/main" id="{CC599495-329A-4284-96C8-820381D4E9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8" y="8332788"/>
              <a:ext cx="1531938" cy="320675"/>
            </a:xfrm>
            <a:custGeom>
              <a:avLst/>
              <a:gdLst>
                <a:gd name="T0" fmla="*/ 965 w 965"/>
                <a:gd name="T1" fmla="*/ 202 h 202"/>
                <a:gd name="T2" fmla="*/ 0 w 965"/>
                <a:gd name="T3" fmla="*/ 202 h 202"/>
                <a:gd name="T4" fmla="*/ 0 w 965"/>
                <a:gd name="T5" fmla="*/ 0 h 202"/>
                <a:gd name="T6" fmla="*/ 965 w 965"/>
                <a:gd name="T7" fmla="*/ 0 h 202"/>
                <a:gd name="T8" fmla="*/ 875 w 965"/>
                <a:gd name="T9" fmla="*/ 102 h 202"/>
                <a:gd name="T10" fmla="*/ 965 w 965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5" h="202">
                  <a:moveTo>
                    <a:pt x="965" y="202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965" y="0"/>
                  </a:lnTo>
                  <a:lnTo>
                    <a:pt x="875" y="102"/>
                  </a:lnTo>
                  <a:lnTo>
                    <a:pt x="965" y="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06002" y="5174203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4. Регистрация портале </a:t>
            </a:r>
            <a:r>
              <a:rPr lang="en-US" sz="2000" b="1" dirty="0">
                <a:solidFill>
                  <a:schemeClr val="bg1"/>
                </a:solidFill>
              </a:rPr>
              <a:t>DOBRO.RU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11783" y="1195439"/>
            <a:ext cx="3832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1</a:t>
            </a:r>
            <a:r>
              <a:rPr lang="ru-RU" sz="2000" b="1" dirty="0" smtClean="0">
                <a:solidFill>
                  <a:schemeClr val="bg1"/>
                </a:solidFill>
              </a:rPr>
              <a:t>. Принять </a:t>
            </a:r>
            <a:r>
              <a:rPr lang="ru-RU" sz="2000" b="1" dirty="0">
                <a:solidFill>
                  <a:schemeClr val="bg1"/>
                </a:solidFill>
              </a:rPr>
              <a:t>решение стать волонтером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1783" y="2491583"/>
            <a:ext cx="3328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2. Выбрать направление волонтерской деятельности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27584" y="3787727"/>
            <a:ext cx="3461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3. Определить организацию,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Которой вы  готовы помогать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19672" y="-13008"/>
            <a:ext cx="7524328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747095" y="37678"/>
            <a:ext cx="6215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solidFill>
                  <a:schemeClr val="bg1"/>
                </a:solidFill>
              </a:rPr>
              <a:t>Как стать волонтеров в сфере культуры?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04047" y="2855398"/>
            <a:ext cx="3890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ВОЛОНТЕР В СФЕРЕ КУЛЬТУРЫ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8814" r="4747" b="16011"/>
          <a:stretch/>
        </p:blipFill>
        <p:spPr bwMode="auto">
          <a:xfrm>
            <a:off x="5212989" y="5085184"/>
            <a:ext cx="3472405" cy="165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E:\ГРАЖДАНИН 2021-2022\ГРАНТ ДОБРО НЕ УХОДИТ\Проф смена Волонтер школьного музея\1 день смены по волонтерству\логотип школные музеи и РДШ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4"/>
          <a:stretch/>
        </p:blipFill>
        <p:spPr bwMode="auto">
          <a:xfrm>
            <a:off x="5446468" y="3419188"/>
            <a:ext cx="2611294" cy="123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E:\ГРАЖДАНИН 2021-2022\ГРАНТ ДОБРО НЕ УХОДИТ\Проф смена Волонтер школьного музея\1 день смены по волонтерству\логотип Волонтеры планета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9"/>
          <a:stretch/>
        </p:blipFill>
        <p:spPr bwMode="auto">
          <a:xfrm>
            <a:off x="5797542" y="705231"/>
            <a:ext cx="1909146" cy="20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0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4533092" y="17010"/>
            <a:ext cx="4538900" cy="675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63808" y="42269"/>
            <a:ext cx="4333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 smtClean="0">
                <a:solidFill>
                  <a:schemeClr val="bg1"/>
                </a:solidFill>
              </a:rPr>
              <a:t>Кто такой волонтер?</a:t>
            </a:r>
            <a:endParaRPr lang="ru-RU" sz="2400" b="1" cap="all" dirty="0">
              <a:solidFill>
                <a:schemeClr val="bg1"/>
              </a:solidFill>
            </a:endParaRPr>
          </a:p>
        </p:txBody>
      </p:sp>
      <p:grpSp>
        <p:nvGrpSpPr>
          <p:cNvPr id="38" name="Группа 37" descr="шестиугольники">
            <a:extLst>
              <a:ext uri="{FF2B5EF4-FFF2-40B4-BE49-F238E27FC236}">
                <a16:creationId xmlns="" xmlns:a16="http://schemas.microsoft.com/office/drawing/2014/main" id="{336AC1DC-29FE-463B-A0B9-36B8769200E2}"/>
              </a:ext>
            </a:extLst>
          </p:cNvPr>
          <p:cNvGrpSpPr/>
          <p:nvPr/>
        </p:nvGrpSpPr>
        <p:grpSpPr>
          <a:xfrm>
            <a:off x="174641" y="1179186"/>
            <a:ext cx="8722710" cy="5678813"/>
            <a:chOff x="2073811" y="4558092"/>
            <a:chExt cx="2743957" cy="1973681"/>
          </a:xfrm>
        </p:grpSpPr>
        <p:sp>
          <p:nvSpPr>
            <p:cNvPr id="39" name="Полилиния 246">
              <a:extLst>
                <a:ext uri="{FF2B5EF4-FFF2-40B4-BE49-F238E27FC236}">
                  <a16:creationId xmlns="" xmlns:a16="http://schemas.microsoft.com/office/drawing/2014/main" id="{E3140B1E-F47C-4F2F-984E-1CA396E791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811" y="4558092"/>
              <a:ext cx="1317092" cy="1012922"/>
            </a:xfrm>
            <a:custGeom>
              <a:avLst/>
              <a:gdLst>
                <a:gd name="T0" fmla="*/ 0 w 630"/>
                <a:gd name="T1" fmla="*/ 182 h 727"/>
                <a:gd name="T2" fmla="*/ 0 w 630"/>
                <a:gd name="T3" fmla="*/ 546 h 727"/>
                <a:gd name="T4" fmla="*/ 314 w 630"/>
                <a:gd name="T5" fmla="*/ 727 h 727"/>
                <a:gd name="T6" fmla="*/ 630 w 630"/>
                <a:gd name="T7" fmla="*/ 546 h 727"/>
                <a:gd name="T8" fmla="*/ 630 w 630"/>
                <a:gd name="T9" fmla="*/ 182 h 727"/>
                <a:gd name="T10" fmla="*/ 314 w 630"/>
                <a:gd name="T11" fmla="*/ 0 h 727"/>
                <a:gd name="T12" fmla="*/ 0 w 630"/>
                <a:gd name="T13" fmla="*/ 182 h 727"/>
                <a:gd name="connsiteX0" fmla="*/ 0 w 10000"/>
                <a:gd name="connsiteY0" fmla="*/ 1922 h 9419"/>
                <a:gd name="connsiteX1" fmla="*/ 0 w 10000"/>
                <a:gd name="connsiteY1" fmla="*/ 6929 h 9419"/>
                <a:gd name="connsiteX2" fmla="*/ 4984 w 10000"/>
                <a:gd name="connsiteY2" fmla="*/ 9419 h 9419"/>
                <a:gd name="connsiteX3" fmla="*/ 10000 w 10000"/>
                <a:gd name="connsiteY3" fmla="*/ 6929 h 9419"/>
                <a:gd name="connsiteX4" fmla="*/ 10000 w 10000"/>
                <a:gd name="connsiteY4" fmla="*/ 1922 h 9419"/>
                <a:gd name="connsiteX5" fmla="*/ 4984 w 10000"/>
                <a:gd name="connsiteY5" fmla="*/ 0 h 9419"/>
                <a:gd name="connsiteX6" fmla="*/ 0 w 10000"/>
                <a:gd name="connsiteY6" fmla="*/ 1922 h 9419"/>
                <a:gd name="connsiteX0" fmla="*/ 0 w 10000"/>
                <a:gd name="connsiteY0" fmla="*/ 2041 h 9318"/>
                <a:gd name="connsiteX1" fmla="*/ 0 w 10000"/>
                <a:gd name="connsiteY1" fmla="*/ 7356 h 9318"/>
                <a:gd name="connsiteX2" fmla="*/ 5095 w 10000"/>
                <a:gd name="connsiteY2" fmla="*/ 9318 h 9318"/>
                <a:gd name="connsiteX3" fmla="*/ 10000 w 10000"/>
                <a:gd name="connsiteY3" fmla="*/ 7356 h 9318"/>
                <a:gd name="connsiteX4" fmla="*/ 10000 w 10000"/>
                <a:gd name="connsiteY4" fmla="*/ 2041 h 9318"/>
                <a:gd name="connsiteX5" fmla="*/ 4984 w 10000"/>
                <a:gd name="connsiteY5" fmla="*/ 0 h 9318"/>
                <a:gd name="connsiteX6" fmla="*/ 0 w 10000"/>
                <a:gd name="connsiteY6" fmla="*/ 2041 h 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318">
                  <a:moveTo>
                    <a:pt x="0" y="2041"/>
                  </a:moveTo>
                  <a:lnTo>
                    <a:pt x="0" y="7356"/>
                  </a:lnTo>
                  <a:lnTo>
                    <a:pt x="5095" y="9318"/>
                  </a:lnTo>
                  <a:lnTo>
                    <a:pt x="10000" y="7356"/>
                  </a:lnTo>
                  <a:lnTo>
                    <a:pt x="10000" y="2041"/>
                  </a:lnTo>
                  <a:lnTo>
                    <a:pt x="4984" y="0"/>
                  </a:lnTo>
                  <a:lnTo>
                    <a:pt x="0" y="20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40" name="Полилиния 247">
              <a:extLst>
                <a:ext uri="{FF2B5EF4-FFF2-40B4-BE49-F238E27FC236}">
                  <a16:creationId xmlns="" xmlns:a16="http://schemas.microsoft.com/office/drawing/2014/main" id="{F92A2657-32AE-4649-A050-9DF351C8A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894" y="5415098"/>
              <a:ext cx="1970725" cy="1116675"/>
            </a:xfrm>
            <a:custGeom>
              <a:avLst/>
              <a:gdLst>
                <a:gd name="T0" fmla="*/ 0 w 630"/>
                <a:gd name="T1" fmla="*/ 181 h 729"/>
                <a:gd name="T2" fmla="*/ 0 w 630"/>
                <a:gd name="T3" fmla="*/ 545 h 729"/>
                <a:gd name="T4" fmla="*/ 314 w 630"/>
                <a:gd name="T5" fmla="*/ 729 h 729"/>
                <a:gd name="T6" fmla="*/ 630 w 630"/>
                <a:gd name="T7" fmla="*/ 545 h 729"/>
                <a:gd name="T8" fmla="*/ 630 w 630"/>
                <a:gd name="T9" fmla="*/ 181 h 729"/>
                <a:gd name="T10" fmla="*/ 314 w 630"/>
                <a:gd name="T11" fmla="*/ 0 h 729"/>
                <a:gd name="T12" fmla="*/ 0 w 630"/>
                <a:gd name="T13" fmla="*/ 181 h 729"/>
                <a:gd name="connsiteX0" fmla="*/ 0 w 10000"/>
                <a:gd name="connsiteY0" fmla="*/ 2483 h 9329"/>
                <a:gd name="connsiteX1" fmla="*/ 0 w 10000"/>
                <a:gd name="connsiteY1" fmla="*/ 7476 h 9329"/>
                <a:gd name="connsiteX2" fmla="*/ 4960 w 10000"/>
                <a:gd name="connsiteY2" fmla="*/ 9329 h 9329"/>
                <a:gd name="connsiteX3" fmla="*/ 10000 w 10000"/>
                <a:gd name="connsiteY3" fmla="*/ 7476 h 9329"/>
                <a:gd name="connsiteX4" fmla="*/ 10000 w 10000"/>
                <a:gd name="connsiteY4" fmla="*/ 2483 h 9329"/>
                <a:gd name="connsiteX5" fmla="*/ 4984 w 10000"/>
                <a:gd name="connsiteY5" fmla="*/ 0 h 9329"/>
                <a:gd name="connsiteX6" fmla="*/ 0 w 10000"/>
                <a:gd name="connsiteY6" fmla="*/ 2483 h 9329"/>
                <a:gd name="connsiteX0" fmla="*/ 0 w 10000"/>
                <a:gd name="connsiteY0" fmla="*/ 1975 h 9313"/>
                <a:gd name="connsiteX1" fmla="*/ 0 w 10000"/>
                <a:gd name="connsiteY1" fmla="*/ 7327 h 9313"/>
                <a:gd name="connsiteX2" fmla="*/ 4960 w 10000"/>
                <a:gd name="connsiteY2" fmla="*/ 9313 h 9313"/>
                <a:gd name="connsiteX3" fmla="*/ 10000 w 10000"/>
                <a:gd name="connsiteY3" fmla="*/ 7327 h 9313"/>
                <a:gd name="connsiteX4" fmla="*/ 10000 w 10000"/>
                <a:gd name="connsiteY4" fmla="*/ 1975 h 9313"/>
                <a:gd name="connsiteX5" fmla="*/ 4936 w 10000"/>
                <a:gd name="connsiteY5" fmla="*/ 0 h 9313"/>
                <a:gd name="connsiteX6" fmla="*/ 0 w 10000"/>
                <a:gd name="connsiteY6" fmla="*/ 1975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313">
                  <a:moveTo>
                    <a:pt x="0" y="1975"/>
                  </a:moveTo>
                  <a:lnTo>
                    <a:pt x="0" y="7327"/>
                  </a:lnTo>
                  <a:lnTo>
                    <a:pt x="4960" y="9313"/>
                  </a:lnTo>
                  <a:lnTo>
                    <a:pt x="10000" y="7327"/>
                  </a:lnTo>
                  <a:lnTo>
                    <a:pt x="10000" y="1975"/>
                  </a:lnTo>
                  <a:lnTo>
                    <a:pt x="4936" y="0"/>
                  </a:lnTo>
                  <a:lnTo>
                    <a:pt x="0" y="19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41" name="Полилиния 248">
              <a:extLst>
                <a:ext uri="{FF2B5EF4-FFF2-40B4-BE49-F238E27FC236}">
                  <a16:creationId xmlns="" xmlns:a16="http://schemas.microsoft.com/office/drawing/2014/main" id="{FE70168D-6ACE-453B-B065-19F453B515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6" y="4568763"/>
              <a:ext cx="1372892" cy="1009334"/>
            </a:xfrm>
            <a:custGeom>
              <a:avLst/>
              <a:gdLst>
                <a:gd name="T0" fmla="*/ 0 w 630"/>
                <a:gd name="T1" fmla="*/ 182 h 727"/>
                <a:gd name="T2" fmla="*/ 0 w 630"/>
                <a:gd name="T3" fmla="*/ 546 h 727"/>
                <a:gd name="T4" fmla="*/ 314 w 630"/>
                <a:gd name="T5" fmla="*/ 727 h 727"/>
                <a:gd name="T6" fmla="*/ 630 w 630"/>
                <a:gd name="T7" fmla="*/ 546 h 727"/>
                <a:gd name="T8" fmla="*/ 630 w 630"/>
                <a:gd name="T9" fmla="*/ 182 h 727"/>
                <a:gd name="T10" fmla="*/ 314 w 630"/>
                <a:gd name="T11" fmla="*/ 0 h 727"/>
                <a:gd name="T12" fmla="*/ 0 w 630"/>
                <a:gd name="T13" fmla="*/ 182 h 727"/>
                <a:gd name="connsiteX0" fmla="*/ 0 w 10000"/>
                <a:gd name="connsiteY0" fmla="*/ 2503 h 9419"/>
                <a:gd name="connsiteX1" fmla="*/ 0 w 10000"/>
                <a:gd name="connsiteY1" fmla="*/ 7510 h 9419"/>
                <a:gd name="connsiteX2" fmla="*/ 5085 w 10000"/>
                <a:gd name="connsiteY2" fmla="*/ 9419 h 9419"/>
                <a:gd name="connsiteX3" fmla="*/ 10000 w 10000"/>
                <a:gd name="connsiteY3" fmla="*/ 7510 h 9419"/>
                <a:gd name="connsiteX4" fmla="*/ 10000 w 10000"/>
                <a:gd name="connsiteY4" fmla="*/ 2503 h 9419"/>
                <a:gd name="connsiteX5" fmla="*/ 4984 w 10000"/>
                <a:gd name="connsiteY5" fmla="*/ 0 h 9419"/>
                <a:gd name="connsiteX6" fmla="*/ 0 w 10000"/>
                <a:gd name="connsiteY6" fmla="*/ 2503 h 9419"/>
                <a:gd name="connsiteX0" fmla="*/ 0 w 10000"/>
                <a:gd name="connsiteY0" fmla="*/ 1942 h 9285"/>
                <a:gd name="connsiteX1" fmla="*/ 0 w 10000"/>
                <a:gd name="connsiteY1" fmla="*/ 7258 h 9285"/>
                <a:gd name="connsiteX2" fmla="*/ 5085 w 10000"/>
                <a:gd name="connsiteY2" fmla="*/ 9285 h 9285"/>
                <a:gd name="connsiteX3" fmla="*/ 10000 w 10000"/>
                <a:gd name="connsiteY3" fmla="*/ 7258 h 9285"/>
                <a:gd name="connsiteX4" fmla="*/ 10000 w 10000"/>
                <a:gd name="connsiteY4" fmla="*/ 1942 h 9285"/>
                <a:gd name="connsiteX5" fmla="*/ 5060 w 10000"/>
                <a:gd name="connsiteY5" fmla="*/ 0 h 9285"/>
                <a:gd name="connsiteX6" fmla="*/ 0 w 10000"/>
                <a:gd name="connsiteY6" fmla="*/ 1942 h 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285">
                  <a:moveTo>
                    <a:pt x="0" y="1942"/>
                  </a:moveTo>
                  <a:lnTo>
                    <a:pt x="0" y="7258"/>
                  </a:lnTo>
                  <a:lnTo>
                    <a:pt x="5085" y="9285"/>
                  </a:lnTo>
                  <a:lnTo>
                    <a:pt x="10000" y="7258"/>
                  </a:lnTo>
                  <a:lnTo>
                    <a:pt x="10000" y="1942"/>
                  </a:lnTo>
                  <a:lnTo>
                    <a:pt x="5060" y="0"/>
                  </a:lnTo>
                  <a:lnTo>
                    <a:pt x="0" y="1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42" name="Полилиния 249">
              <a:extLst>
                <a:ext uri="{FF2B5EF4-FFF2-40B4-BE49-F238E27FC236}">
                  <a16:creationId xmlns="" xmlns:a16="http://schemas.microsoft.com/office/drawing/2014/main" id="{4DDAD1B9-9023-4DB0-9BD2-A68FF976CE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914" y="4599561"/>
              <a:ext cx="1182886" cy="947738"/>
            </a:xfrm>
            <a:custGeom>
              <a:avLst/>
              <a:gdLst>
                <a:gd name="T0" fmla="*/ 4 w 518"/>
                <a:gd name="T1" fmla="*/ 446 h 597"/>
                <a:gd name="T2" fmla="*/ 8 w 518"/>
                <a:gd name="T3" fmla="*/ 446 h 597"/>
                <a:gd name="T4" fmla="*/ 8 w 518"/>
                <a:gd name="T5" fmla="*/ 154 h 597"/>
                <a:gd name="T6" fmla="*/ 258 w 518"/>
                <a:gd name="T7" fmla="*/ 10 h 597"/>
                <a:gd name="T8" fmla="*/ 510 w 518"/>
                <a:gd name="T9" fmla="*/ 154 h 597"/>
                <a:gd name="T10" fmla="*/ 510 w 518"/>
                <a:gd name="T11" fmla="*/ 444 h 597"/>
                <a:gd name="T12" fmla="*/ 258 w 518"/>
                <a:gd name="T13" fmla="*/ 587 h 597"/>
                <a:gd name="T14" fmla="*/ 6 w 518"/>
                <a:gd name="T15" fmla="*/ 442 h 597"/>
                <a:gd name="T16" fmla="*/ 4 w 518"/>
                <a:gd name="T17" fmla="*/ 446 h 597"/>
                <a:gd name="T18" fmla="*/ 8 w 518"/>
                <a:gd name="T19" fmla="*/ 446 h 597"/>
                <a:gd name="T20" fmla="*/ 4 w 518"/>
                <a:gd name="T21" fmla="*/ 446 h 597"/>
                <a:gd name="T22" fmla="*/ 2 w 518"/>
                <a:gd name="T23" fmla="*/ 450 h 597"/>
                <a:gd name="T24" fmla="*/ 258 w 518"/>
                <a:gd name="T25" fmla="*/ 597 h 597"/>
                <a:gd name="T26" fmla="*/ 518 w 518"/>
                <a:gd name="T27" fmla="*/ 448 h 597"/>
                <a:gd name="T28" fmla="*/ 518 w 518"/>
                <a:gd name="T29" fmla="*/ 150 h 597"/>
                <a:gd name="T30" fmla="*/ 258 w 518"/>
                <a:gd name="T31" fmla="*/ 0 h 597"/>
                <a:gd name="T32" fmla="*/ 0 w 518"/>
                <a:gd name="T33" fmla="*/ 150 h 597"/>
                <a:gd name="T34" fmla="*/ 0 w 518"/>
                <a:gd name="T35" fmla="*/ 448 h 597"/>
                <a:gd name="T36" fmla="*/ 2 w 518"/>
                <a:gd name="T37" fmla="*/ 450 h 597"/>
                <a:gd name="T38" fmla="*/ 4 w 518"/>
                <a:gd name="T39" fmla="*/ 446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597">
                  <a:moveTo>
                    <a:pt x="4" y="446"/>
                  </a:moveTo>
                  <a:lnTo>
                    <a:pt x="8" y="446"/>
                  </a:lnTo>
                  <a:lnTo>
                    <a:pt x="8" y="154"/>
                  </a:lnTo>
                  <a:lnTo>
                    <a:pt x="258" y="10"/>
                  </a:lnTo>
                  <a:lnTo>
                    <a:pt x="510" y="154"/>
                  </a:lnTo>
                  <a:lnTo>
                    <a:pt x="510" y="444"/>
                  </a:lnTo>
                  <a:lnTo>
                    <a:pt x="258" y="587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8" y="446"/>
                  </a:lnTo>
                  <a:lnTo>
                    <a:pt x="4" y="446"/>
                  </a:lnTo>
                  <a:lnTo>
                    <a:pt x="2" y="450"/>
                  </a:lnTo>
                  <a:lnTo>
                    <a:pt x="258" y="597"/>
                  </a:lnTo>
                  <a:lnTo>
                    <a:pt x="518" y="448"/>
                  </a:lnTo>
                  <a:lnTo>
                    <a:pt x="518" y="150"/>
                  </a:lnTo>
                  <a:lnTo>
                    <a:pt x="258" y="0"/>
                  </a:lnTo>
                  <a:lnTo>
                    <a:pt x="0" y="150"/>
                  </a:lnTo>
                  <a:lnTo>
                    <a:pt x="0" y="448"/>
                  </a:lnTo>
                  <a:lnTo>
                    <a:pt x="2" y="450"/>
                  </a:lnTo>
                  <a:lnTo>
                    <a:pt x="4" y="4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43" name="Полилиния 250">
              <a:extLst>
                <a:ext uri="{FF2B5EF4-FFF2-40B4-BE49-F238E27FC236}">
                  <a16:creationId xmlns="" xmlns:a16="http://schemas.microsoft.com/office/drawing/2014/main" id="{97DF0013-BD9C-4BC9-B7F8-2B69343D6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198" y="5465151"/>
              <a:ext cx="1880117" cy="1026087"/>
            </a:xfrm>
            <a:custGeom>
              <a:avLst/>
              <a:gdLst>
                <a:gd name="T0" fmla="*/ 4 w 518"/>
                <a:gd name="T1" fmla="*/ 445 h 597"/>
                <a:gd name="T2" fmla="*/ 8 w 518"/>
                <a:gd name="T3" fmla="*/ 445 h 597"/>
                <a:gd name="T4" fmla="*/ 8 w 518"/>
                <a:gd name="T5" fmla="*/ 153 h 597"/>
                <a:gd name="T6" fmla="*/ 258 w 518"/>
                <a:gd name="T7" fmla="*/ 10 h 597"/>
                <a:gd name="T8" fmla="*/ 510 w 518"/>
                <a:gd name="T9" fmla="*/ 153 h 597"/>
                <a:gd name="T10" fmla="*/ 510 w 518"/>
                <a:gd name="T11" fmla="*/ 443 h 597"/>
                <a:gd name="T12" fmla="*/ 258 w 518"/>
                <a:gd name="T13" fmla="*/ 587 h 597"/>
                <a:gd name="T14" fmla="*/ 6 w 518"/>
                <a:gd name="T15" fmla="*/ 441 h 597"/>
                <a:gd name="T16" fmla="*/ 4 w 518"/>
                <a:gd name="T17" fmla="*/ 445 h 597"/>
                <a:gd name="T18" fmla="*/ 8 w 518"/>
                <a:gd name="T19" fmla="*/ 445 h 597"/>
                <a:gd name="T20" fmla="*/ 4 w 518"/>
                <a:gd name="T21" fmla="*/ 445 h 597"/>
                <a:gd name="T22" fmla="*/ 2 w 518"/>
                <a:gd name="T23" fmla="*/ 449 h 597"/>
                <a:gd name="T24" fmla="*/ 258 w 518"/>
                <a:gd name="T25" fmla="*/ 597 h 597"/>
                <a:gd name="T26" fmla="*/ 518 w 518"/>
                <a:gd name="T27" fmla="*/ 447 h 597"/>
                <a:gd name="T28" fmla="*/ 518 w 518"/>
                <a:gd name="T29" fmla="*/ 149 h 597"/>
                <a:gd name="T30" fmla="*/ 258 w 518"/>
                <a:gd name="T31" fmla="*/ 0 h 597"/>
                <a:gd name="T32" fmla="*/ 0 w 518"/>
                <a:gd name="T33" fmla="*/ 149 h 597"/>
                <a:gd name="T34" fmla="*/ 0 w 518"/>
                <a:gd name="T35" fmla="*/ 447 h 597"/>
                <a:gd name="T36" fmla="*/ 2 w 518"/>
                <a:gd name="T37" fmla="*/ 449 h 597"/>
                <a:gd name="T38" fmla="*/ 4 w 518"/>
                <a:gd name="T39" fmla="*/ 44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597">
                  <a:moveTo>
                    <a:pt x="4" y="445"/>
                  </a:moveTo>
                  <a:lnTo>
                    <a:pt x="8" y="445"/>
                  </a:lnTo>
                  <a:lnTo>
                    <a:pt x="8" y="153"/>
                  </a:lnTo>
                  <a:lnTo>
                    <a:pt x="258" y="10"/>
                  </a:lnTo>
                  <a:lnTo>
                    <a:pt x="510" y="153"/>
                  </a:lnTo>
                  <a:lnTo>
                    <a:pt x="510" y="443"/>
                  </a:lnTo>
                  <a:lnTo>
                    <a:pt x="258" y="587"/>
                  </a:lnTo>
                  <a:lnTo>
                    <a:pt x="6" y="441"/>
                  </a:lnTo>
                  <a:lnTo>
                    <a:pt x="4" y="445"/>
                  </a:lnTo>
                  <a:lnTo>
                    <a:pt x="8" y="445"/>
                  </a:lnTo>
                  <a:lnTo>
                    <a:pt x="4" y="445"/>
                  </a:lnTo>
                  <a:lnTo>
                    <a:pt x="2" y="449"/>
                  </a:lnTo>
                  <a:lnTo>
                    <a:pt x="258" y="597"/>
                  </a:lnTo>
                  <a:lnTo>
                    <a:pt x="518" y="447"/>
                  </a:lnTo>
                  <a:lnTo>
                    <a:pt x="518" y="149"/>
                  </a:lnTo>
                  <a:lnTo>
                    <a:pt x="258" y="0"/>
                  </a:lnTo>
                  <a:lnTo>
                    <a:pt x="0" y="149"/>
                  </a:lnTo>
                  <a:lnTo>
                    <a:pt x="0" y="447"/>
                  </a:lnTo>
                  <a:lnTo>
                    <a:pt x="2" y="449"/>
                  </a:lnTo>
                  <a:lnTo>
                    <a:pt x="4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44" name="Полилиния 251">
              <a:extLst>
                <a:ext uri="{FF2B5EF4-FFF2-40B4-BE49-F238E27FC236}">
                  <a16:creationId xmlns="" xmlns:a16="http://schemas.microsoft.com/office/drawing/2014/main" id="{648BB34A-F05C-4D02-88F3-34A23AED31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300" y="4595813"/>
              <a:ext cx="1291164" cy="947738"/>
            </a:xfrm>
            <a:custGeom>
              <a:avLst/>
              <a:gdLst>
                <a:gd name="T0" fmla="*/ 4 w 518"/>
                <a:gd name="T1" fmla="*/ 446 h 597"/>
                <a:gd name="T2" fmla="*/ 8 w 518"/>
                <a:gd name="T3" fmla="*/ 446 h 597"/>
                <a:gd name="T4" fmla="*/ 8 w 518"/>
                <a:gd name="T5" fmla="*/ 154 h 597"/>
                <a:gd name="T6" fmla="*/ 258 w 518"/>
                <a:gd name="T7" fmla="*/ 10 h 597"/>
                <a:gd name="T8" fmla="*/ 510 w 518"/>
                <a:gd name="T9" fmla="*/ 154 h 597"/>
                <a:gd name="T10" fmla="*/ 510 w 518"/>
                <a:gd name="T11" fmla="*/ 444 h 597"/>
                <a:gd name="T12" fmla="*/ 258 w 518"/>
                <a:gd name="T13" fmla="*/ 587 h 597"/>
                <a:gd name="T14" fmla="*/ 6 w 518"/>
                <a:gd name="T15" fmla="*/ 442 h 597"/>
                <a:gd name="T16" fmla="*/ 4 w 518"/>
                <a:gd name="T17" fmla="*/ 446 h 597"/>
                <a:gd name="T18" fmla="*/ 8 w 518"/>
                <a:gd name="T19" fmla="*/ 446 h 597"/>
                <a:gd name="T20" fmla="*/ 4 w 518"/>
                <a:gd name="T21" fmla="*/ 446 h 597"/>
                <a:gd name="T22" fmla="*/ 2 w 518"/>
                <a:gd name="T23" fmla="*/ 450 h 597"/>
                <a:gd name="T24" fmla="*/ 258 w 518"/>
                <a:gd name="T25" fmla="*/ 597 h 597"/>
                <a:gd name="T26" fmla="*/ 518 w 518"/>
                <a:gd name="T27" fmla="*/ 448 h 597"/>
                <a:gd name="T28" fmla="*/ 518 w 518"/>
                <a:gd name="T29" fmla="*/ 150 h 597"/>
                <a:gd name="T30" fmla="*/ 258 w 518"/>
                <a:gd name="T31" fmla="*/ 0 h 597"/>
                <a:gd name="T32" fmla="*/ 0 w 518"/>
                <a:gd name="T33" fmla="*/ 150 h 597"/>
                <a:gd name="T34" fmla="*/ 0 w 518"/>
                <a:gd name="T35" fmla="*/ 448 h 597"/>
                <a:gd name="T36" fmla="*/ 2 w 518"/>
                <a:gd name="T37" fmla="*/ 450 h 597"/>
                <a:gd name="T38" fmla="*/ 4 w 518"/>
                <a:gd name="T39" fmla="*/ 446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597">
                  <a:moveTo>
                    <a:pt x="4" y="446"/>
                  </a:moveTo>
                  <a:lnTo>
                    <a:pt x="8" y="446"/>
                  </a:lnTo>
                  <a:lnTo>
                    <a:pt x="8" y="154"/>
                  </a:lnTo>
                  <a:lnTo>
                    <a:pt x="258" y="10"/>
                  </a:lnTo>
                  <a:lnTo>
                    <a:pt x="510" y="154"/>
                  </a:lnTo>
                  <a:lnTo>
                    <a:pt x="510" y="444"/>
                  </a:lnTo>
                  <a:lnTo>
                    <a:pt x="258" y="587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8" y="446"/>
                  </a:lnTo>
                  <a:lnTo>
                    <a:pt x="4" y="446"/>
                  </a:lnTo>
                  <a:lnTo>
                    <a:pt x="2" y="450"/>
                  </a:lnTo>
                  <a:lnTo>
                    <a:pt x="258" y="597"/>
                  </a:lnTo>
                  <a:lnTo>
                    <a:pt x="518" y="448"/>
                  </a:lnTo>
                  <a:lnTo>
                    <a:pt x="518" y="150"/>
                  </a:lnTo>
                  <a:lnTo>
                    <a:pt x="258" y="0"/>
                  </a:lnTo>
                  <a:lnTo>
                    <a:pt x="0" y="150"/>
                  </a:lnTo>
                  <a:lnTo>
                    <a:pt x="0" y="448"/>
                  </a:lnTo>
                  <a:lnTo>
                    <a:pt x="2" y="450"/>
                  </a:lnTo>
                  <a:lnTo>
                    <a:pt x="4" y="4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757268" y="1940189"/>
            <a:ext cx="3310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э</a:t>
            </a:r>
            <a:r>
              <a:rPr lang="ru-RU" sz="2000" b="1" dirty="0" smtClean="0">
                <a:solidFill>
                  <a:schemeClr val="bg1"/>
                </a:solidFill>
              </a:rPr>
              <a:t>то </a:t>
            </a:r>
            <a:r>
              <a:rPr lang="ru-RU" sz="2000" b="1" dirty="0">
                <a:solidFill>
                  <a:schemeClr val="bg1"/>
                </a:solidFill>
              </a:rPr>
              <a:t>доброволец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</a:t>
            </a:r>
            <a:r>
              <a:rPr lang="ru-RU" sz="2000" b="1" dirty="0">
                <a:solidFill>
                  <a:schemeClr val="bg1"/>
                </a:solidFill>
              </a:rPr>
              <a:t>в переводе с французского и латинского)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873702" y="1820803"/>
            <a:ext cx="36830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это человек, который добровольно и безвозмездно занимается организованной </a:t>
            </a:r>
            <a:r>
              <a:rPr lang="ru-RU" sz="2000" b="1" dirty="0" smtClean="0">
                <a:solidFill>
                  <a:schemeClr val="bg1"/>
                </a:solidFill>
              </a:rPr>
              <a:t>общественно-полезной </a:t>
            </a:r>
            <a:r>
              <a:rPr lang="ru-RU" sz="2000" b="1" dirty="0">
                <a:solidFill>
                  <a:schemeClr val="bg1"/>
                </a:solidFill>
              </a:rPr>
              <a:t>деятельностью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47484" y="4437112"/>
            <a:ext cx="58326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это граждане, </a:t>
            </a:r>
            <a:r>
              <a:rPr lang="ru-RU" sz="2000" b="1" dirty="0" smtClean="0">
                <a:solidFill>
                  <a:schemeClr val="bg1"/>
                </a:solidFill>
              </a:rPr>
              <a:t>которые занимаются </a:t>
            </a:r>
            <a:r>
              <a:rPr lang="ru-RU" sz="2000" b="1" dirty="0">
                <a:solidFill>
                  <a:schemeClr val="bg1"/>
                </a:solidFill>
              </a:rPr>
              <a:t>благотворительной деятельностью в форме безвозмездного труда в интересах </a:t>
            </a:r>
            <a:r>
              <a:rPr lang="ru-RU" sz="2000" b="1" dirty="0" err="1">
                <a:solidFill>
                  <a:schemeClr val="bg1"/>
                </a:solidFill>
              </a:rPr>
              <a:t>благополучателя</a:t>
            </a:r>
            <a:r>
              <a:rPr lang="ru-RU" sz="2000" b="1" dirty="0">
                <a:solidFill>
                  <a:schemeClr val="bg1"/>
                </a:solidFill>
              </a:rPr>
              <a:t>, в том числе, в интересах благотворительной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77816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 descr="последовательные фигуры реплик">
            <a:extLst>
              <a:ext uri="{FF2B5EF4-FFF2-40B4-BE49-F238E27FC236}">
                <a16:creationId xmlns="" xmlns:a16="http://schemas.microsoft.com/office/drawing/2014/main" id="{31E267DD-7A7B-49F0-810F-A01AAFEF94DA}"/>
              </a:ext>
            </a:extLst>
          </p:cNvPr>
          <p:cNvGrpSpPr/>
          <p:nvPr/>
        </p:nvGrpSpPr>
        <p:grpSpPr>
          <a:xfrm rot="16200000">
            <a:off x="-2262850" y="3459385"/>
            <a:ext cx="5339830" cy="504056"/>
            <a:chOff x="4737101" y="5546726"/>
            <a:chExt cx="1722437" cy="400050"/>
          </a:xfrm>
        </p:grpSpPr>
        <p:sp>
          <p:nvSpPr>
            <p:cNvPr id="4" name="Прямоугольник 90">
              <a:extLst>
                <a:ext uri="{FF2B5EF4-FFF2-40B4-BE49-F238E27FC236}">
                  <a16:creationId xmlns="" xmlns:a16="http://schemas.microsoft.com/office/drawing/2014/main" id="{64B60241-6676-40FA-AA5C-4EACA95810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5546726"/>
              <a:ext cx="349250" cy="31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5" name="Прямоугольник 91">
              <a:extLst>
                <a:ext uri="{FF2B5EF4-FFF2-40B4-BE49-F238E27FC236}">
                  <a16:creationId xmlns="" xmlns:a16="http://schemas.microsoft.com/office/drawing/2014/main" id="{FBEF08DA-6C97-40D4-B311-53AC251A3E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3238" y="5546726"/>
              <a:ext cx="501650" cy="31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6" name="Прямоугольник 92">
              <a:extLst>
                <a:ext uri="{FF2B5EF4-FFF2-40B4-BE49-F238E27FC236}">
                  <a16:creationId xmlns="" xmlns:a16="http://schemas.microsoft.com/office/drawing/2014/main" id="{89D31518-40E5-4803-BF2E-2950D8555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838" y="5546726"/>
              <a:ext cx="508000" cy="31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7" name="Прямоугольник 93">
              <a:extLst>
                <a:ext uri="{FF2B5EF4-FFF2-40B4-BE49-F238E27FC236}">
                  <a16:creationId xmlns="" xmlns:a16="http://schemas.microsoft.com/office/drawing/2014/main" id="{45CAFAE4-815B-4048-8927-C46CEB6A2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101" y="5546726"/>
              <a:ext cx="287338" cy="317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8" name="Полилиния 120">
              <a:extLst>
                <a:ext uri="{FF2B5EF4-FFF2-40B4-BE49-F238E27FC236}">
                  <a16:creationId xmlns="" xmlns:a16="http://schemas.microsoft.com/office/drawing/2014/main" id="{D1185B08-A9E6-4F8D-83CF-82FD46C2D0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663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9" name="Полилиния 121">
              <a:extLst>
                <a:ext uri="{FF2B5EF4-FFF2-40B4-BE49-F238E27FC236}">
                  <a16:creationId xmlns="" xmlns:a16="http://schemas.microsoft.com/office/drawing/2014/main" id="{623B7F96-7F4B-41FD-80B6-B81B7FC8A2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0" name="Полилиния 122">
              <a:extLst>
                <a:ext uri="{FF2B5EF4-FFF2-40B4-BE49-F238E27FC236}">
                  <a16:creationId xmlns="" xmlns:a16="http://schemas.microsoft.com/office/drawing/2014/main" id="{88B5CD29-6558-4660-8632-21F9315A54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11" name="Полилиния 123">
              <a:extLst>
                <a:ext uri="{FF2B5EF4-FFF2-40B4-BE49-F238E27FC236}">
                  <a16:creationId xmlns="" xmlns:a16="http://schemas.microsoft.com/office/drawing/2014/main" id="{2F0710CB-AE8A-4054-9590-0DBEB06CBB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096344" y="-27384"/>
            <a:ext cx="6084168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81929" y="0"/>
            <a:ext cx="3719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РАЗВИТИЕ ВОЛОНТЕРСТВА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1951" y="620688"/>
            <a:ext cx="79208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Концепция </a:t>
            </a:r>
            <a:r>
              <a:rPr lang="ru-RU" sz="2000" dirty="0" smtClean="0"/>
              <a:t>развития </a:t>
            </a:r>
            <a:r>
              <a:rPr lang="ru-RU" sz="2000" dirty="0"/>
              <a:t>добровольчества (волонтерства) в Российской Федерации до 2025 года (утверждена Решением Правительства РФ от 27.12.2018 г. №2950-р)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6675" y="1770286"/>
            <a:ext cx="7920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ФЗ </a:t>
            </a:r>
            <a:r>
              <a:rPr lang="ru-RU" sz="2000" dirty="0" smtClean="0"/>
              <a:t>«</a:t>
            </a:r>
            <a:r>
              <a:rPr lang="ru-RU" sz="2000" dirty="0"/>
              <a:t>О благотворительной деятельности и добровольчестве (</a:t>
            </a:r>
            <a:r>
              <a:rPr lang="ru-RU" sz="2000" dirty="0" err="1"/>
              <a:t>волонтерстве</a:t>
            </a:r>
            <a:r>
              <a:rPr lang="ru-RU" sz="2000" dirty="0"/>
              <a:t>)» от 11.08.95 №135-ФЗ </a:t>
            </a:r>
            <a:r>
              <a:rPr lang="ru-RU" sz="2000" dirty="0" smtClean="0"/>
              <a:t>(</a:t>
            </a:r>
            <a:r>
              <a:rPr lang="ru-RU" sz="2000" dirty="0"/>
              <a:t>ред. 05.02.2018),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2750" y="2586336"/>
            <a:ext cx="7724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ФЗ </a:t>
            </a:r>
            <a:r>
              <a:rPr lang="ru-RU" sz="2000" dirty="0" smtClean="0"/>
              <a:t>«</a:t>
            </a:r>
            <a:r>
              <a:rPr lang="ru-RU" sz="2000" dirty="0"/>
              <a:t>О некоммерческих организациях</a:t>
            </a:r>
            <a:r>
              <a:rPr lang="ru-RU" sz="2000" dirty="0" smtClean="0"/>
              <a:t>» от 12.01.1996 № 7-ФЗ  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80338" y="3109817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Основы государственной молодежной политики Российской Федерации на период до 2025 года, утвержденных распоряжением Правительства Российской Федерации от 29 ноября 2014 г. № 2403-р,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30192" y="4348748"/>
            <a:ext cx="779355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Стратегия развития воспитания в Российской Федерации на период до 2025</a:t>
            </a:r>
            <a:r>
              <a:rPr lang="ru-RU" dirty="0"/>
              <a:t> года (утверждена распоряжением Правительства РФ от 29.05.2015 №996-р)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93689" y="5417299"/>
            <a:ext cx="748972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Резолюция Генеральной Ассамблеи ООН от 17 декабря 2015 г. "Интеграция добровольчества в дело мира и развития: план действий на следующее десятилетие и последующий период</a:t>
            </a:r>
            <a:r>
              <a:rPr lang="ru-RU" sz="2000" dirty="0" smtClean="0"/>
              <a:t>"</a:t>
            </a:r>
            <a:endParaRPr lang="ru-RU" sz="2000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818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 descr="частично заполненные круги">
            <a:extLst>
              <a:ext uri="{FF2B5EF4-FFF2-40B4-BE49-F238E27FC236}">
                <a16:creationId xmlns="" xmlns:a16="http://schemas.microsoft.com/office/drawing/2014/main" id="{2126D451-5A82-4F89-B62B-99F80F4823DA}"/>
              </a:ext>
            </a:extLst>
          </p:cNvPr>
          <p:cNvGrpSpPr/>
          <p:nvPr/>
        </p:nvGrpSpPr>
        <p:grpSpPr>
          <a:xfrm>
            <a:off x="107502" y="821927"/>
            <a:ext cx="9001001" cy="2751089"/>
            <a:chOff x="1048071" y="8067085"/>
            <a:chExt cx="2160830" cy="641030"/>
          </a:xfrm>
        </p:grpSpPr>
        <p:sp>
          <p:nvSpPr>
            <p:cNvPr id="24" name="Овал 23">
              <a:extLst>
                <a:ext uri="{FF2B5EF4-FFF2-40B4-BE49-F238E27FC236}">
                  <a16:creationId xmlns="" xmlns:a16="http://schemas.microsoft.com/office/drawing/2014/main" id="{B993B774-A48B-4A08-916E-6949EEF440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1048071" y="8067085"/>
              <a:ext cx="697455" cy="626400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="" xmlns:a16="http://schemas.microsoft.com/office/drawing/2014/main" id="{54D12F61-7201-4FC8-8A32-B90E26AF80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65358" y="8487453"/>
              <a:ext cx="660022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95F103C7-ED30-4358-BCF2-1540F50F5E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73837" y="8067085"/>
              <a:ext cx="700241" cy="626400"/>
            </a:xfrm>
            <a:prstGeom prst="ellipse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27" name="Полилиния 24">
              <a:extLst>
                <a:ext uri="{FF2B5EF4-FFF2-40B4-BE49-F238E27FC236}">
                  <a16:creationId xmlns="" xmlns:a16="http://schemas.microsoft.com/office/drawing/2014/main" id="{4F6CB500-7732-4C6E-AF5D-416D603C96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893" y="8073417"/>
              <a:ext cx="670683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="" xmlns:a16="http://schemas.microsoft.com/office/drawing/2014/main" id="{7FFBD215-218C-4FA6-B535-78CE843B1E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2487123" y="8067085"/>
              <a:ext cx="721778" cy="626400"/>
            </a:xfrm>
            <a:prstGeom prst="ellipse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29" name="Полилиния 24">
              <a:extLst>
                <a:ext uri="{FF2B5EF4-FFF2-40B4-BE49-F238E27FC236}">
                  <a16:creationId xmlns="" xmlns:a16="http://schemas.microsoft.com/office/drawing/2014/main" id="{BCB493EB-04EB-4E74-87B6-2FB33DF5EF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00149" y="8472823"/>
              <a:ext cx="691466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23528" y="0"/>
            <a:ext cx="8820472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14054" y="34274"/>
            <a:ext cx="8663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solidFill>
                  <a:schemeClr val="bg1"/>
                </a:solidFill>
              </a:rPr>
              <a:t>Чем отличается </a:t>
            </a:r>
            <a:r>
              <a:rPr lang="ru-RU" sz="2400" b="1" cap="all" dirty="0" err="1">
                <a:solidFill>
                  <a:schemeClr val="bg1"/>
                </a:solidFill>
              </a:rPr>
              <a:t>волонтерство</a:t>
            </a:r>
            <a:r>
              <a:rPr lang="ru-RU" sz="2400" b="1" cap="all" dirty="0">
                <a:solidFill>
                  <a:schemeClr val="bg1"/>
                </a:solidFill>
              </a:rPr>
              <a:t> от другой деятельности?</a:t>
            </a:r>
            <a:endParaRPr lang="ru-RU" sz="2400" cap="all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9441" y="1710152"/>
            <a:ext cx="2901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ольза </a:t>
            </a:r>
            <a:r>
              <a:rPr lang="ru-RU" sz="2400" b="1" dirty="0"/>
              <a:t>для общества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328999" y="1877060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д</a:t>
            </a:r>
            <a:r>
              <a:rPr lang="ru-RU" sz="2400" b="1" dirty="0" smtClean="0"/>
              <a:t>обровольный </a:t>
            </a:r>
            <a:r>
              <a:rPr lang="ru-RU" sz="2400" b="1" dirty="0"/>
              <a:t>характер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156176" y="1699248"/>
            <a:ext cx="2952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епринудительный характер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22" name="Группа 21" descr="частично заполненные круги">
            <a:extLst>
              <a:ext uri="{FF2B5EF4-FFF2-40B4-BE49-F238E27FC236}">
                <a16:creationId xmlns="" xmlns:a16="http://schemas.microsoft.com/office/drawing/2014/main" id="{2126D451-5A82-4F89-B62B-99F80F4823DA}"/>
              </a:ext>
            </a:extLst>
          </p:cNvPr>
          <p:cNvGrpSpPr/>
          <p:nvPr/>
        </p:nvGrpSpPr>
        <p:grpSpPr>
          <a:xfrm rot="10800000">
            <a:off x="56463" y="3933056"/>
            <a:ext cx="9001001" cy="2751089"/>
            <a:chOff x="1048071" y="8067085"/>
            <a:chExt cx="2160830" cy="641030"/>
          </a:xfrm>
        </p:grpSpPr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B993B774-A48B-4A08-916E-6949EEF440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1048071" y="8067085"/>
              <a:ext cx="697455" cy="626400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="" xmlns:a16="http://schemas.microsoft.com/office/drawing/2014/main" id="{54D12F61-7201-4FC8-8A32-B90E26AF80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65358" y="8487453"/>
              <a:ext cx="660022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95F103C7-ED30-4358-BCF2-1540F50F5E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73837" y="8067085"/>
              <a:ext cx="700241" cy="626400"/>
            </a:xfrm>
            <a:prstGeom prst="ellipse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9" name="Полилиния 24">
              <a:extLst>
                <a:ext uri="{FF2B5EF4-FFF2-40B4-BE49-F238E27FC236}">
                  <a16:creationId xmlns="" xmlns:a16="http://schemas.microsoft.com/office/drawing/2014/main" id="{4F6CB500-7732-4C6E-AF5D-416D603C96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893" y="8073417"/>
              <a:ext cx="670683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id="{7FFBD215-218C-4FA6-B535-78CE843B1E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2487123" y="8067085"/>
              <a:ext cx="721778" cy="626400"/>
            </a:xfrm>
            <a:prstGeom prst="ellipse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41" name="Полилиния 24">
              <a:extLst>
                <a:ext uri="{FF2B5EF4-FFF2-40B4-BE49-F238E27FC236}">
                  <a16:creationId xmlns="" xmlns:a16="http://schemas.microsoft.com/office/drawing/2014/main" id="{BCB493EB-04EB-4E74-87B6-2FB33DF5EF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00149" y="8472823"/>
              <a:ext cx="691466" cy="220662"/>
            </a:xfrm>
            <a:custGeom>
              <a:avLst/>
              <a:gdLst>
                <a:gd name="T0" fmla="*/ 188 w 188"/>
                <a:gd name="T1" fmla="*/ 71 h 71"/>
                <a:gd name="T2" fmla="*/ 94 w 188"/>
                <a:gd name="T3" fmla="*/ 0 h 71"/>
                <a:gd name="T4" fmla="*/ 0 w 188"/>
                <a:gd name="T5" fmla="*/ 71 h 71"/>
                <a:gd name="T6" fmla="*/ 188 w 188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71">
                  <a:moveTo>
                    <a:pt x="188" y="71"/>
                  </a:moveTo>
                  <a:cubicBezTo>
                    <a:pt x="176" y="30"/>
                    <a:pt x="138" y="0"/>
                    <a:pt x="94" y="0"/>
                  </a:cubicBezTo>
                  <a:cubicBezTo>
                    <a:pt x="50" y="0"/>
                    <a:pt x="12" y="30"/>
                    <a:pt x="0" y="71"/>
                  </a:cubicBezTo>
                  <a:lnTo>
                    <a:pt x="188" y="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128468" y="5013176"/>
            <a:ext cx="2901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б</a:t>
            </a:r>
            <a:r>
              <a:rPr lang="ru-RU" sz="2400" b="1" dirty="0" smtClean="0"/>
              <a:t>езвозмездный характер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132876" y="4725144"/>
            <a:ext cx="2901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</a:t>
            </a:r>
            <a:r>
              <a:rPr lang="ru-RU" sz="2400" b="1" dirty="0" smtClean="0"/>
              <a:t>ефинансовое поощрение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242611" y="4974223"/>
            <a:ext cx="2901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организованная деятельность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0313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3059832" y="-13008"/>
            <a:ext cx="6084168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Группа 64"/>
          <p:cNvGrpSpPr/>
          <p:nvPr/>
        </p:nvGrpSpPr>
        <p:grpSpPr>
          <a:xfrm>
            <a:off x="380667" y="882262"/>
            <a:ext cx="4119325" cy="2088504"/>
            <a:chOff x="-3161994" y="2773920"/>
            <a:chExt cx="3017194" cy="1589445"/>
          </a:xfrm>
        </p:grpSpPr>
        <p:sp>
          <p:nvSpPr>
            <p:cNvPr id="61" name="Овал 60">
              <a:extLst>
                <a:ext uri="{FF2B5EF4-FFF2-40B4-BE49-F238E27FC236}">
                  <a16:creationId xmlns="" xmlns:a16="http://schemas.microsoft.com/office/drawing/2014/main" id="{70BCFC15-3A8B-452D-80AF-9673366EBF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3161994" y="2773920"/>
              <a:ext cx="1613284" cy="15894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="" xmlns:a16="http://schemas.microsoft.com/office/drawing/2014/main" id="{A2CD33FE-368F-4EE1-A7E6-9EF0B7E01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1763732" y="3179617"/>
              <a:ext cx="1151680" cy="7780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63" name="Равнобедренный треугольник 27">
              <a:extLst>
                <a:ext uri="{FF2B5EF4-FFF2-40B4-BE49-F238E27FC236}">
                  <a16:creationId xmlns="" xmlns:a16="http://schemas.microsoft.com/office/drawing/2014/main" id="{13CFC791-FE6B-43F3-89D6-05B4FFA4E7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-981420" y="3335017"/>
              <a:ext cx="1205985" cy="46725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="" xmlns:a16="http://schemas.microsoft.com/office/drawing/2014/main" id="{6D7889C0-4E04-45A9-9D80-6BD0A81E06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2988840" y="2944515"/>
              <a:ext cx="1266977" cy="12482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3205001" y="0"/>
            <a:ext cx="579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Направления волонтерской деятельности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1833" y="1572571"/>
            <a:ext cx="1715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п</a:t>
            </a:r>
            <a:r>
              <a:rPr lang="ru-RU" sz="2000" b="1" dirty="0" smtClean="0"/>
              <a:t>о </a:t>
            </a:r>
            <a:r>
              <a:rPr lang="ru-RU" sz="2000" b="1" dirty="0"/>
              <a:t>источнику </a:t>
            </a:r>
            <a:endParaRPr lang="ru-RU" sz="2000" b="1" dirty="0" smtClean="0"/>
          </a:p>
          <a:p>
            <a:r>
              <a:rPr lang="ru-RU" sz="2000" b="1" dirty="0" smtClean="0"/>
              <a:t>инициативы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648" y="3411984"/>
            <a:ext cx="8754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Индивидуальное</a:t>
            </a:r>
            <a:r>
              <a:rPr lang="ru-RU" sz="2000" dirty="0"/>
              <a:t> (инициатива исходит от отдельной личности, реализация совместно с единомышленниками)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9424" y="4354136"/>
            <a:ext cx="8434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Коллективное</a:t>
            </a:r>
            <a:r>
              <a:rPr lang="ru-RU" sz="2000" dirty="0"/>
              <a:t> (инициатива исходит от группы лиц, объединенной общими альтруистическими и социально значимыми интересами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0264" y="5169744"/>
            <a:ext cx="8428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Корпоративное</a:t>
            </a:r>
            <a:r>
              <a:rPr lang="ru-RU" sz="2000" dirty="0"/>
              <a:t> (волонтёрская деятельность организуется компанией и может быть направлена как внутрь организации, так и вовне)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686" y="6021288"/>
            <a:ext cx="8382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Государственное</a:t>
            </a:r>
            <a:r>
              <a:rPr lang="ru-RU" sz="2000" dirty="0"/>
              <a:t> (инициатором выступает государство в целях, как правило, поддержки масштабных проектов)</a:t>
            </a:r>
          </a:p>
        </p:txBody>
      </p:sp>
      <p:pic>
        <p:nvPicPr>
          <p:cNvPr id="36" name="Picture 2" descr="https://psv4.userapi.com/c856224/u328634881/docs/d9/82ec716daf7b/Otryad_PLANETA93_Samarskaya_oblast_MBU_Shkola93_Tolyatti1.jpg?extra=y9p-Px1SM-YYCYaXgt5z10Dj_XzTtUwTBbMOeOv9Yr_N9zBUpjNWmvrXme5ixop5CGBj3zdhphFY3G_cgJVdRexT6MkTjcjRyMCwYgn93SRZbDOIifSdJI6n70sEW--SezmRzIVFVthTAEF7hE0zv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66012"/>
            <a:ext cx="3287053" cy="24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6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5076056" y="2852936"/>
            <a:ext cx="3919553" cy="2053476"/>
            <a:chOff x="1121220" y="2313032"/>
            <a:chExt cx="3017194" cy="1589445"/>
          </a:xfrm>
        </p:grpSpPr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D9D709A7-36F3-490C-992A-592A4B232D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2525130" y="2313032"/>
              <a:ext cx="1613284" cy="15894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01C60DF2-3BE6-4737-ABFD-5D870BDA3C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1588473" y="2718729"/>
              <a:ext cx="1151680" cy="7780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40" name="Равнобедренный треугольник 24">
              <a:extLst>
                <a:ext uri="{FF2B5EF4-FFF2-40B4-BE49-F238E27FC236}">
                  <a16:creationId xmlns="" xmlns:a16="http://schemas.microsoft.com/office/drawing/2014/main" id="{065DE5F5-4F75-4EFD-B220-257C6339F6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16200000" flipH="1">
              <a:off x="751854" y="2874129"/>
              <a:ext cx="1205985" cy="467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EA29A490-1275-4B07-98CC-0682607EF3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98284" y="2483627"/>
              <a:ext cx="1266977" cy="12482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" name="Группа 33" descr="круги со стрелками">
            <a:extLst>
              <a:ext uri="{FF2B5EF4-FFF2-40B4-BE49-F238E27FC236}">
                <a16:creationId xmlns="" xmlns:a16="http://schemas.microsoft.com/office/drawing/2014/main" id="{73BF2C22-C177-4C40-9FA1-763520599CBB}"/>
              </a:ext>
            </a:extLst>
          </p:cNvPr>
          <p:cNvGrpSpPr/>
          <p:nvPr/>
        </p:nvGrpSpPr>
        <p:grpSpPr>
          <a:xfrm>
            <a:off x="93046" y="781539"/>
            <a:ext cx="3808128" cy="1993182"/>
            <a:chOff x="391213" y="397684"/>
            <a:chExt cx="1285962" cy="687600"/>
          </a:xfrm>
        </p:grpSpPr>
        <p:grpSp>
          <p:nvGrpSpPr>
            <p:cNvPr id="35" name="Группа 34">
              <a:extLst>
                <a:ext uri="{FF2B5EF4-FFF2-40B4-BE49-F238E27FC236}">
                  <a16:creationId xmlns="" xmlns:a16="http://schemas.microsoft.com/office/drawing/2014/main" id="{3E1D8AD8-EE3F-4385-8BF4-DE829C25C69A}"/>
                </a:ext>
              </a:extLst>
            </p:cNvPr>
            <p:cNvGrpSpPr/>
            <p:nvPr/>
          </p:nvGrpSpPr>
          <p:grpSpPr>
            <a:xfrm>
              <a:off x="391213" y="397684"/>
              <a:ext cx="1285962" cy="687600"/>
              <a:chOff x="385763" y="1277938"/>
              <a:chExt cx="1285962" cy="687600"/>
            </a:xfrm>
            <a:solidFill>
              <a:schemeClr val="accent1"/>
            </a:solidFill>
          </p:grpSpPr>
          <p:sp>
            <p:nvSpPr>
              <p:cNvPr id="50" name="Овал 49">
                <a:extLst>
                  <a:ext uri="{FF2B5EF4-FFF2-40B4-BE49-F238E27FC236}">
                    <a16:creationId xmlns="" xmlns:a16="http://schemas.microsoft.com/office/drawing/2014/main" id="{08F576EF-90D9-4943-AD59-97E179A8BA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385763" y="1277938"/>
                <a:ext cx="687600" cy="687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E2719922-04BF-4752-B2B4-E09CCB9C2C5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81718" y="1453444"/>
                <a:ext cx="490859" cy="3365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" name="Равнобедренный треугольник 21">
                <a:extLst>
                  <a:ext uri="{FF2B5EF4-FFF2-40B4-BE49-F238E27FC236}">
                    <a16:creationId xmlns="" xmlns:a16="http://schemas.microsoft.com/office/drawing/2014/main" id="{74057AA9-EA84-4302-9384-6A23E315F7B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 rot="5400000">
                <a:off x="1311294" y="1522164"/>
                <a:ext cx="521714" cy="19914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3" name="Овал 42">
              <a:extLst>
                <a:ext uri="{FF2B5EF4-FFF2-40B4-BE49-F238E27FC236}">
                  <a16:creationId xmlns="" xmlns:a16="http://schemas.microsoft.com/office/drawing/2014/main" id="{E06BEFA9-F9B7-41F1-A772-4959AE05A7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5013" y="471484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1547664" y="-13008"/>
            <a:ext cx="7596336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124776" y="3300303"/>
            <a:ext cx="16397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по содержанию деятельности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499532" y="0"/>
            <a:ext cx="6605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solidFill>
                  <a:schemeClr val="bg1"/>
                </a:solidFill>
              </a:rPr>
              <a:t>Направления волонтерской деятельности</a:t>
            </a:r>
            <a:endParaRPr lang="ru-RU" sz="2400" cap="all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316" y="1243318"/>
            <a:ext cx="1531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п</a:t>
            </a:r>
            <a:r>
              <a:rPr lang="ru-RU" b="1" dirty="0" smtClean="0">
                <a:solidFill>
                  <a:srgbClr val="000099"/>
                </a:solidFill>
              </a:rPr>
              <a:t>о степени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регулярности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7105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Разовая волонтерская деятельность </a:t>
            </a:r>
            <a:r>
              <a:rPr lang="ru-RU" sz="2000" dirty="0"/>
              <a:t>(эпизодическая организация и проведение  мероприятия, акции)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2152" y="174422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Постоянная/систематическая</a:t>
            </a:r>
            <a:r>
              <a:rPr lang="ru-RU" sz="2000" dirty="0"/>
              <a:t> деятельность (регулярная организация и проведение мероприятий по плану)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4237" y="3100642"/>
            <a:ext cx="52353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Волонтерство </a:t>
            </a:r>
            <a:r>
              <a:rPr lang="ru-RU" sz="2000" b="1" dirty="0" smtClean="0"/>
              <a:t>профессиональное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Социальное </a:t>
            </a:r>
            <a:r>
              <a:rPr lang="ru-RU" sz="2000" b="1" dirty="0" err="1" smtClean="0"/>
              <a:t>волонтерство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Медико-просветительское </a:t>
            </a:r>
            <a:r>
              <a:rPr lang="ru-RU" sz="2000" b="1" dirty="0" err="1" smtClean="0"/>
              <a:t>волонтерство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Волонтерство </a:t>
            </a:r>
            <a:r>
              <a:rPr lang="ru-RU" sz="2000" b="1" dirty="0"/>
              <a:t>поисково-спасательное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Волонтерство спортивное</a:t>
            </a:r>
          </a:p>
          <a:p>
            <a:endParaRPr lang="ru-RU" sz="2000" b="1" dirty="0"/>
          </a:p>
          <a:p>
            <a:r>
              <a:rPr lang="ru-RU" sz="2000" b="1" dirty="0"/>
              <a:t>Волонтерство </a:t>
            </a:r>
            <a:r>
              <a:rPr lang="ru-RU" sz="2000" b="1" dirty="0" smtClean="0"/>
              <a:t>в </a:t>
            </a:r>
            <a:r>
              <a:rPr lang="ru-RU" sz="2000" b="1" dirty="0"/>
              <a:t>сфере культуры</a:t>
            </a:r>
          </a:p>
        </p:txBody>
      </p:sp>
      <p:pic>
        <p:nvPicPr>
          <p:cNvPr id="4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" b="12839"/>
          <a:stretch>
            <a:fillRect/>
          </a:stretch>
        </p:blipFill>
        <p:spPr bwMode="auto">
          <a:xfrm>
            <a:off x="4609621" y="4985531"/>
            <a:ext cx="2848893" cy="180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62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3080642" y="-53280"/>
            <a:ext cx="6084168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820355" y="-53280"/>
            <a:ext cx="4936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solidFill>
                  <a:schemeClr val="bg1"/>
                </a:solidFill>
              </a:rPr>
              <a:t>Волонтерство в сфере культуры</a:t>
            </a:r>
            <a:endParaRPr lang="ru-RU" sz="2400" cap="all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77902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</a:t>
            </a:r>
            <a:r>
              <a:rPr lang="ru-RU" sz="2000" b="1" dirty="0" smtClean="0"/>
              <a:t>. Сохранение </a:t>
            </a:r>
            <a:r>
              <a:rPr lang="ru-RU" sz="2000" b="1" dirty="0"/>
              <a:t>и продвижение культурного </a:t>
            </a:r>
            <a:r>
              <a:rPr lang="ru-RU" sz="2000" b="1" dirty="0" smtClean="0"/>
              <a:t>наследия</a:t>
            </a:r>
            <a:endParaRPr lang="ru-RU" sz="2000" b="1" dirty="0"/>
          </a:p>
        </p:txBody>
      </p:sp>
      <p:grpSp>
        <p:nvGrpSpPr>
          <p:cNvPr id="33" name="Группа 32" descr="последовательные фигуры реплик">
            <a:extLst>
              <a:ext uri="{FF2B5EF4-FFF2-40B4-BE49-F238E27FC236}">
                <a16:creationId xmlns="" xmlns:a16="http://schemas.microsoft.com/office/drawing/2014/main" id="{31E267DD-7A7B-49F0-810F-A01AAFEF94DA}"/>
              </a:ext>
            </a:extLst>
          </p:cNvPr>
          <p:cNvGrpSpPr/>
          <p:nvPr/>
        </p:nvGrpSpPr>
        <p:grpSpPr>
          <a:xfrm rot="16200000">
            <a:off x="-2614181" y="3235969"/>
            <a:ext cx="6092673" cy="544066"/>
            <a:chOff x="4737101" y="5546726"/>
            <a:chExt cx="1722437" cy="400050"/>
          </a:xfrm>
        </p:grpSpPr>
        <p:sp>
          <p:nvSpPr>
            <p:cNvPr id="36" name="Прямоугольник 90">
              <a:extLst>
                <a:ext uri="{FF2B5EF4-FFF2-40B4-BE49-F238E27FC236}">
                  <a16:creationId xmlns="" xmlns:a16="http://schemas.microsoft.com/office/drawing/2014/main" id="{64B60241-6676-40FA-AA5C-4EACA95810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5546726"/>
              <a:ext cx="349250" cy="31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7" name="Прямоугольник 91">
              <a:extLst>
                <a:ext uri="{FF2B5EF4-FFF2-40B4-BE49-F238E27FC236}">
                  <a16:creationId xmlns="" xmlns:a16="http://schemas.microsoft.com/office/drawing/2014/main" id="{FBEF08DA-6C97-40D4-B311-53AC251A3E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3238" y="5546726"/>
              <a:ext cx="501650" cy="31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8" name="Прямоугольник 92">
              <a:extLst>
                <a:ext uri="{FF2B5EF4-FFF2-40B4-BE49-F238E27FC236}">
                  <a16:creationId xmlns="" xmlns:a16="http://schemas.microsoft.com/office/drawing/2014/main" id="{89D31518-40E5-4803-BF2E-2950D8555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838" y="5546726"/>
              <a:ext cx="508000" cy="31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9" name="Прямоугольник 93">
              <a:extLst>
                <a:ext uri="{FF2B5EF4-FFF2-40B4-BE49-F238E27FC236}">
                  <a16:creationId xmlns="" xmlns:a16="http://schemas.microsoft.com/office/drawing/2014/main" id="{45CAFAE4-815B-4048-8927-C46CEB6A2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101" y="5546726"/>
              <a:ext cx="287338" cy="317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40" name="Полилиния 120">
              <a:extLst>
                <a:ext uri="{FF2B5EF4-FFF2-40B4-BE49-F238E27FC236}">
                  <a16:creationId xmlns="" xmlns:a16="http://schemas.microsoft.com/office/drawing/2014/main" id="{D1185B08-A9E6-4F8D-83CF-82FD46C2D0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663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41" name="Полилиния 121">
              <a:extLst>
                <a:ext uri="{FF2B5EF4-FFF2-40B4-BE49-F238E27FC236}">
                  <a16:creationId xmlns="" xmlns:a16="http://schemas.microsoft.com/office/drawing/2014/main" id="{623B7F96-7F4B-41FD-80B6-B81B7FC8A2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42" name="Полилиния 122">
              <a:extLst>
                <a:ext uri="{FF2B5EF4-FFF2-40B4-BE49-F238E27FC236}">
                  <a16:creationId xmlns="" xmlns:a16="http://schemas.microsoft.com/office/drawing/2014/main" id="{88B5CD29-6558-4660-8632-21F9315A54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44" name="Полилиния 123">
              <a:extLst>
                <a:ext uri="{FF2B5EF4-FFF2-40B4-BE49-F238E27FC236}">
                  <a16:creationId xmlns="" xmlns:a16="http://schemas.microsoft.com/office/drawing/2014/main" id="{2F0710CB-AE8A-4054-9590-0DBEB06CBB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971600" y="1170796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Реставрация памятников, памятных </a:t>
            </a:r>
            <a:r>
              <a:rPr lang="ru-RU" sz="2000" dirty="0" smtClean="0"/>
              <a:t>досок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Восстановление текста утраченных документов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Помощь в сборе экспонатов, пополнении коллекций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Помощь в сборе нематериального культурного наследия (Живые истории ветеранов, фольклор, легенды, обряды)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Помощь в организации и проведении исследовательской работы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Помощь в популяризации/рекламе культурного наследия (акции, создание каталога музейных предметов)</a:t>
            </a:r>
          </a:p>
        </p:txBody>
      </p:sp>
      <p:pic>
        <p:nvPicPr>
          <p:cNvPr id="47" name="Picture 5" descr="D:\фотографии\20-21\юнармия 30 мая\IMG_20210430_1209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3" b="6862"/>
          <a:stretch/>
        </p:blipFill>
        <p:spPr bwMode="auto">
          <a:xfrm>
            <a:off x="933241" y="3792281"/>
            <a:ext cx="2147401" cy="2813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9" name="Picture 7" descr="E:\гражданин\20-21\музей для сайта\xe,fhrb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t="26704" r="33024"/>
          <a:stretch/>
        </p:blipFill>
        <p:spPr bwMode="auto">
          <a:xfrm>
            <a:off x="3347864" y="3792281"/>
            <a:ext cx="2685361" cy="2813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60" name="Группа 26"/>
          <p:cNvGrpSpPr>
            <a:grpSpLocks/>
          </p:cNvGrpSpPr>
          <p:nvPr/>
        </p:nvGrpSpPr>
        <p:grpSpPr bwMode="auto">
          <a:xfrm>
            <a:off x="6265027" y="3800293"/>
            <a:ext cx="2664296" cy="2883931"/>
            <a:chOff x="7148702" y="1656068"/>
            <a:chExt cx="1947903" cy="2245371"/>
          </a:xfrm>
        </p:grpSpPr>
        <p:pic>
          <p:nvPicPr>
            <p:cNvPr id="72" name="Picture 2" descr="D:\гражданин\20-21\музей для сайта\фото\IMG_0370.JPG"/>
            <p:cNvPicPr>
              <a:picLocks noChangeAspect="1" noChangeArrowheads="1"/>
            </p:cNvPicPr>
            <p:nvPr/>
          </p:nvPicPr>
          <p:blipFill rotWithShape="1">
            <a:blip r:embed="rId4"/>
            <a:srcRect l="27291" t="3590" r="16950"/>
            <a:stretch/>
          </p:blipFill>
          <p:spPr bwMode="auto">
            <a:xfrm>
              <a:off x="7148702" y="1656068"/>
              <a:ext cx="1947903" cy="22453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74" name="Picture 2" descr="C:\Users\admin\Downloads\qr-code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03802" y="2278242"/>
              <a:ext cx="437703" cy="4373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166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029454" y="31482"/>
            <a:ext cx="7114545" cy="4736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851920" y="43507"/>
            <a:ext cx="4936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solidFill>
                  <a:schemeClr val="bg1"/>
                </a:solidFill>
              </a:rPr>
              <a:t>Волонтерство в сфере культуры</a:t>
            </a:r>
            <a:endParaRPr lang="ru-RU" sz="2400" cap="all" dirty="0">
              <a:solidFill>
                <a:schemeClr val="bg1"/>
              </a:solidFill>
            </a:endParaRPr>
          </a:p>
        </p:txBody>
      </p:sp>
      <p:grpSp>
        <p:nvGrpSpPr>
          <p:cNvPr id="29" name="Группа 28" descr="последовательные фигуры реплик">
            <a:extLst>
              <a:ext uri="{FF2B5EF4-FFF2-40B4-BE49-F238E27FC236}">
                <a16:creationId xmlns="" xmlns:a16="http://schemas.microsoft.com/office/drawing/2014/main" id="{31E267DD-7A7B-49F0-810F-A01AAFEF94DA}"/>
              </a:ext>
            </a:extLst>
          </p:cNvPr>
          <p:cNvGrpSpPr/>
          <p:nvPr/>
        </p:nvGrpSpPr>
        <p:grpSpPr>
          <a:xfrm rot="16200000">
            <a:off x="-2614182" y="3450293"/>
            <a:ext cx="6092673" cy="544066"/>
            <a:chOff x="4737101" y="5546726"/>
            <a:chExt cx="1722437" cy="400050"/>
          </a:xfrm>
        </p:grpSpPr>
        <p:sp>
          <p:nvSpPr>
            <p:cNvPr id="30" name="Прямоугольник 90">
              <a:extLst>
                <a:ext uri="{FF2B5EF4-FFF2-40B4-BE49-F238E27FC236}">
                  <a16:creationId xmlns="" xmlns:a16="http://schemas.microsoft.com/office/drawing/2014/main" id="{64B60241-6676-40FA-AA5C-4EACA95810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5546726"/>
              <a:ext cx="349250" cy="31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1" name="Прямоугольник 91">
              <a:extLst>
                <a:ext uri="{FF2B5EF4-FFF2-40B4-BE49-F238E27FC236}">
                  <a16:creationId xmlns="" xmlns:a16="http://schemas.microsoft.com/office/drawing/2014/main" id="{FBEF08DA-6C97-40D4-B311-53AC251A3E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3238" y="5546726"/>
              <a:ext cx="501650" cy="31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2" name="Прямоугольник 92">
              <a:extLst>
                <a:ext uri="{FF2B5EF4-FFF2-40B4-BE49-F238E27FC236}">
                  <a16:creationId xmlns="" xmlns:a16="http://schemas.microsoft.com/office/drawing/2014/main" id="{89D31518-40E5-4803-BF2E-2950D8555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838" y="5546726"/>
              <a:ext cx="508000" cy="31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3" name="Прямоугольник 93">
              <a:extLst>
                <a:ext uri="{FF2B5EF4-FFF2-40B4-BE49-F238E27FC236}">
                  <a16:creationId xmlns="" xmlns:a16="http://schemas.microsoft.com/office/drawing/2014/main" id="{45CAFAE4-815B-4048-8927-C46CEB6A2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101" y="5546726"/>
              <a:ext cx="287338" cy="317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4" name="Полилиния 120">
              <a:extLst>
                <a:ext uri="{FF2B5EF4-FFF2-40B4-BE49-F238E27FC236}">
                  <a16:creationId xmlns="" xmlns:a16="http://schemas.microsoft.com/office/drawing/2014/main" id="{D1185B08-A9E6-4F8D-83CF-82FD46C2D0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663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5" name="Полилиния 121">
              <a:extLst>
                <a:ext uri="{FF2B5EF4-FFF2-40B4-BE49-F238E27FC236}">
                  <a16:creationId xmlns="" xmlns:a16="http://schemas.microsoft.com/office/drawing/2014/main" id="{623B7F96-7F4B-41FD-80B6-B81B7FC8A2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6" name="Полилиния 122">
              <a:extLst>
                <a:ext uri="{FF2B5EF4-FFF2-40B4-BE49-F238E27FC236}">
                  <a16:creationId xmlns="" xmlns:a16="http://schemas.microsoft.com/office/drawing/2014/main" id="{88B5CD29-6558-4660-8632-21F9315A54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8" name="Полилиния 123">
              <a:extLst>
                <a:ext uri="{FF2B5EF4-FFF2-40B4-BE49-F238E27FC236}">
                  <a16:creationId xmlns="" xmlns:a16="http://schemas.microsoft.com/office/drawing/2014/main" id="{2F0710CB-AE8A-4054-9590-0DBEB06CBB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855028" y="724174"/>
            <a:ext cx="4258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2</a:t>
            </a:r>
            <a:r>
              <a:rPr lang="ru-RU" sz="2000" b="1" dirty="0" smtClean="0"/>
              <a:t>. </a:t>
            </a:r>
            <a:r>
              <a:rPr lang="ru-RU" sz="2000" b="1" dirty="0"/>
              <a:t>Организация культурных событий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9768" y="1142823"/>
            <a:ext cx="8316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Помощь </a:t>
            </a:r>
            <a:r>
              <a:rPr lang="ru-RU" sz="2000" dirty="0"/>
              <a:t>в проведении культурных </a:t>
            </a:r>
            <a:r>
              <a:rPr lang="ru-RU" sz="2000" dirty="0" smtClean="0"/>
              <a:t>событий, работа </a:t>
            </a:r>
            <a:r>
              <a:rPr lang="ru-RU" sz="2000" dirty="0"/>
              <a:t>с посетителями </a:t>
            </a:r>
            <a:r>
              <a:rPr lang="ru-RU" sz="2000" dirty="0" smtClean="0"/>
              <a:t>др.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Организация медиа-волонтерской помощь (ведение социальных сетей, сайтов, фото и видеосъемка мероприятий, написание рекламных постов и др</a:t>
            </a:r>
            <a:r>
              <a:rPr lang="ru-RU" sz="2000" dirty="0" smtClean="0"/>
              <a:t>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Помощь </a:t>
            </a:r>
            <a:r>
              <a:rPr lang="ru-RU" sz="2000" dirty="0"/>
              <a:t>в реализации просветительской деятельности (разработка и проведение экскурсий, </a:t>
            </a:r>
            <a:r>
              <a:rPr lang="ru-RU" sz="2000" dirty="0" err="1"/>
              <a:t>квестов</a:t>
            </a:r>
            <a:r>
              <a:rPr lang="ru-RU" sz="2000" dirty="0"/>
              <a:t>, игр, акций и </a:t>
            </a:r>
            <a:r>
              <a:rPr lang="ru-RU" sz="2000" dirty="0" smtClean="0"/>
              <a:t>др.)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Помощь в проведении мониторинга событий </a:t>
            </a:r>
            <a:r>
              <a:rPr lang="ru-RU" sz="2000" dirty="0" smtClean="0"/>
              <a:t>(проведение </a:t>
            </a:r>
            <a:r>
              <a:rPr lang="ru-RU" sz="2000" dirty="0"/>
              <a:t>анкетирования участников, сбора отзывов, мнений)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Участие в семинарах и конференциях</a:t>
            </a:r>
          </a:p>
        </p:txBody>
      </p:sp>
      <p:pic>
        <p:nvPicPr>
          <p:cNvPr id="24" name="Picture 5" descr="C:\Users\admin\Downloads\катя 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1" t="10665" r="9210" b="36324"/>
          <a:stretch/>
        </p:blipFill>
        <p:spPr bwMode="auto">
          <a:xfrm>
            <a:off x="3347864" y="4126927"/>
            <a:ext cx="2752845" cy="253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Picture 3" descr="G:\фотографии\19-20\юнармия\IMG_20191210_1315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1" t="26998" b="11634"/>
          <a:stretch/>
        </p:blipFill>
        <p:spPr bwMode="auto">
          <a:xfrm>
            <a:off x="781734" y="4126926"/>
            <a:ext cx="2495443" cy="253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7" name="Picture 2" descr="G:\фотографии\20-21\добро\семинар\IMG_20200925_1136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r="15573" b="1870"/>
          <a:stretch/>
        </p:blipFill>
        <p:spPr bwMode="auto">
          <a:xfrm>
            <a:off x="6228184" y="4126927"/>
            <a:ext cx="2770352" cy="2542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757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169615" y="0"/>
            <a:ext cx="6974385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36478" y="22699"/>
            <a:ext cx="4936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solidFill>
                  <a:schemeClr val="bg1"/>
                </a:solidFill>
              </a:rPr>
              <a:t>Волонтерство в сфере культуры</a:t>
            </a:r>
            <a:endParaRPr lang="ru-RU" sz="2400" cap="all" dirty="0">
              <a:solidFill>
                <a:schemeClr val="bg1"/>
              </a:solidFill>
            </a:endParaRPr>
          </a:p>
        </p:txBody>
      </p:sp>
      <p:grpSp>
        <p:nvGrpSpPr>
          <p:cNvPr id="29" name="Группа 28" descr="последовательные фигуры реплик">
            <a:extLst>
              <a:ext uri="{FF2B5EF4-FFF2-40B4-BE49-F238E27FC236}">
                <a16:creationId xmlns="" xmlns:a16="http://schemas.microsoft.com/office/drawing/2014/main" id="{31E267DD-7A7B-49F0-810F-A01AAFEF94DA}"/>
              </a:ext>
            </a:extLst>
          </p:cNvPr>
          <p:cNvGrpSpPr/>
          <p:nvPr/>
        </p:nvGrpSpPr>
        <p:grpSpPr>
          <a:xfrm rot="16200000">
            <a:off x="-2614182" y="3450293"/>
            <a:ext cx="6092673" cy="544066"/>
            <a:chOff x="4737101" y="5546726"/>
            <a:chExt cx="1722437" cy="400050"/>
          </a:xfrm>
        </p:grpSpPr>
        <p:sp>
          <p:nvSpPr>
            <p:cNvPr id="30" name="Прямоугольник 90">
              <a:extLst>
                <a:ext uri="{FF2B5EF4-FFF2-40B4-BE49-F238E27FC236}">
                  <a16:creationId xmlns="" xmlns:a16="http://schemas.microsoft.com/office/drawing/2014/main" id="{64B60241-6676-40FA-AA5C-4EACA95810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5546726"/>
              <a:ext cx="349250" cy="31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1" name="Прямоугольник 91">
              <a:extLst>
                <a:ext uri="{FF2B5EF4-FFF2-40B4-BE49-F238E27FC236}">
                  <a16:creationId xmlns="" xmlns:a16="http://schemas.microsoft.com/office/drawing/2014/main" id="{FBEF08DA-6C97-40D4-B311-53AC251A3E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3238" y="5546726"/>
              <a:ext cx="501650" cy="317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2" name="Прямоугольник 92">
              <a:extLst>
                <a:ext uri="{FF2B5EF4-FFF2-40B4-BE49-F238E27FC236}">
                  <a16:creationId xmlns="" xmlns:a16="http://schemas.microsoft.com/office/drawing/2014/main" id="{89D31518-40E5-4803-BF2E-2950D8555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838" y="5546726"/>
              <a:ext cx="508000" cy="317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3" name="Прямоугольник 93">
              <a:extLst>
                <a:ext uri="{FF2B5EF4-FFF2-40B4-BE49-F238E27FC236}">
                  <a16:creationId xmlns="" xmlns:a16="http://schemas.microsoft.com/office/drawing/2014/main" id="{45CAFAE4-815B-4048-8927-C46CEB6A24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101" y="5546726"/>
              <a:ext cx="287338" cy="317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4" name="Полилиния 120">
              <a:extLst>
                <a:ext uri="{FF2B5EF4-FFF2-40B4-BE49-F238E27FC236}">
                  <a16:creationId xmlns="" xmlns:a16="http://schemas.microsoft.com/office/drawing/2014/main" id="{D1185B08-A9E6-4F8D-83CF-82FD46C2D0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663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5" name="Полилиния 121">
              <a:extLst>
                <a:ext uri="{FF2B5EF4-FFF2-40B4-BE49-F238E27FC236}">
                  <a16:creationId xmlns="" xmlns:a16="http://schemas.microsoft.com/office/drawing/2014/main" id="{623B7F96-7F4B-41FD-80B6-B81B7FC8A2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6" name="Полилиния 122">
              <a:extLst>
                <a:ext uri="{FF2B5EF4-FFF2-40B4-BE49-F238E27FC236}">
                  <a16:creationId xmlns="" xmlns:a16="http://schemas.microsoft.com/office/drawing/2014/main" id="{88B5CD29-6558-4660-8632-21F9315A54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163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  <p:sp>
          <p:nvSpPr>
            <p:cNvPr id="38" name="Полилиния 123">
              <a:extLst>
                <a:ext uri="{FF2B5EF4-FFF2-40B4-BE49-F238E27FC236}">
                  <a16:creationId xmlns="" xmlns:a16="http://schemas.microsoft.com/office/drawing/2014/main" id="{2F0710CB-AE8A-4054-9590-0DBEB06CBB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5857876"/>
              <a:ext cx="177800" cy="88900"/>
            </a:xfrm>
            <a:custGeom>
              <a:avLst/>
              <a:gdLst>
                <a:gd name="T0" fmla="*/ 56 w 112"/>
                <a:gd name="T1" fmla="*/ 56 h 56"/>
                <a:gd name="T2" fmla="*/ 0 w 112"/>
                <a:gd name="T3" fmla="*/ 0 h 56"/>
                <a:gd name="T4" fmla="*/ 112 w 112"/>
                <a:gd name="T5" fmla="*/ 0 h 56"/>
                <a:gd name="T6" fmla="*/ 56 w 11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56" y="56"/>
                  </a:moveTo>
                  <a:lnTo>
                    <a:pt x="0" y="0"/>
                  </a:lnTo>
                  <a:lnTo>
                    <a:pt x="112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1"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923990" y="422108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4</a:t>
            </a:r>
            <a:r>
              <a:rPr lang="ru-RU" sz="2000" b="1" dirty="0" smtClean="0"/>
              <a:t>. </a:t>
            </a:r>
            <a:r>
              <a:rPr lang="ru-RU" sz="2000" b="1" dirty="0"/>
              <a:t>Реализация творческих проектов в сфере культуры</a:t>
            </a:r>
          </a:p>
        </p:txBody>
      </p:sp>
      <p:pic>
        <p:nvPicPr>
          <p:cNvPr id="22" name="Picture 2" descr="G:\гражданин\достижения\20-21\IMG_20201023_09533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3" t="-582" r="-464" b="-576"/>
          <a:stretch/>
        </p:blipFill>
        <p:spPr bwMode="auto">
          <a:xfrm>
            <a:off x="844743" y="4780573"/>
            <a:ext cx="1271746" cy="2004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" descr="https://psv4.userapi.com/c856224/u328634881/docs/d9/82ec716daf7b/Otryad_PLANETA93_Samarskaya_oblast_MBU_Shkola93_Tolyatti1.jpg?extra=y9p-Px1SM-YYCYaXgt5z10Dj_XzTtUwTBbMOeOv9Yr_N9zBUpjNWmvrXme5ixop5CGBj3zdhphFY3G_cgJVdRexT6MkTjcjRyMCwYgn93SRZbDOIifSdJI6n70sEW--SezmRzIVFVthTAEF7hE0zvi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15" y="4819014"/>
            <a:ext cx="2606913" cy="192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4743" y="601298"/>
            <a:ext cx="4481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3</a:t>
            </a:r>
            <a:r>
              <a:rPr lang="ru-RU" sz="2000" b="1" dirty="0" smtClean="0"/>
              <a:t>. </a:t>
            </a:r>
            <a:r>
              <a:rPr lang="ru-RU" sz="2000" b="1" dirty="0"/>
              <a:t>Организация туристских маршрутов</a:t>
            </a:r>
          </a:p>
        </p:txBody>
      </p:sp>
      <p:pic>
        <p:nvPicPr>
          <p:cNvPr id="21" name="Picture 59" descr="география памяти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30322" r="33760" b="1010"/>
          <a:stretch/>
        </p:blipFill>
        <p:spPr bwMode="auto">
          <a:xfrm>
            <a:off x="4853402" y="4819014"/>
            <a:ext cx="2225997" cy="1918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035"/>
          <a:stretch/>
        </p:blipFill>
        <p:spPr bwMode="auto">
          <a:xfrm>
            <a:off x="7197940" y="4819013"/>
            <a:ext cx="1781812" cy="194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2105" y="1052736"/>
            <a:ext cx="81176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Помощь </a:t>
            </a:r>
            <a:r>
              <a:rPr lang="ru-RU" sz="2000" dirty="0"/>
              <a:t>в организации и проведении туристских маршрутов, сопровождение туристских групп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Организация медиа-волонтерской помощь (ведение социальных сетей, сайтов, фото и видеосъемка мероприятий, написание рекламных постов и др.)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Помощь в реализации просветительской деятельности (разработка и проведение экскурсий, </a:t>
            </a:r>
            <a:r>
              <a:rPr lang="ru-RU" sz="2000" dirty="0" err="1"/>
              <a:t>квестов</a:t>
            </a:r>
            <a:r>
              <a:rPr lang="ru-RU" sz="2000" dirty="0"/>
              <a:t>, игр, акций и др.)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Помощь в проведении мониторинга туристских маршрутов (разработка и проведение анкетирования участников, сбора отзывов, мнений)</a:t>
            </a:r>
          </a:p>
        </p:txBody>
      </p:sp>
    </p:spTree>
    <p:extLst>
      <p:ext uri="{BB962C8B-B14F-4D97-AF65-F5344CB8AC3E}">
        <p14:creationId xmlns:p14="http://schemas.microsoft.com/office/powerpoint/2010/main" val="20809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8169</TotalTime>
  <Words>684</Words>
  <Application>Microsoft Office PowerPoint</Application>
  <PresentationFormat>Экран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601</cp:revision>
  <dcterms:created xsi:type="dcterms:W3CDTF">2021-04-05T10:02:31Z</dcterms:created>
  <dcterms:modified xsi:type="dcterms:W3CDTF">2022-06-01T04:55:01Z</dcterms:modified>
</cp:coreProperties>
</file>