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0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31" autoAdjust="0"/>
  </p:normalViewPr>
  <p:slideViewPr>
    <p:cSldViewPr>
      <p:cViewPr>
        <p:scale>
          <a:sx n="50" d="100"/>
          <a:sy n="50" d="100"/>
        </p:scale>
        <p:origin x="-2386" y="-8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52E1-FB56-42B8-B2DE-032BF4E1A0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BE7B-58E3-4F94-B430-1C41EE72E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9C6A446-BE4E-47A1-9F51-DF1191998ED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457948-F862-4366-BE93-1C1AB3D4101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общеобразовательное учреждение городского округа Тольятти «Школа с углубленным изучением отдельных предметов № 93 имени ордена Ленина и ордена Трудового Красного Знамени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Куйбышевгидростроя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 Центр «Гражданин»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484784"/>
            <a:ext cx="9036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Областной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Фестиваль профессионального мастерства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«Ключ к успеху»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Выставка «Методическая копилка»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Секция «Социальная активность»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Методические материалы волонтерского проекта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</a:rPr>
              <a:t>Музейная </a:t>
            </a:r>
            <a:r>
              <a:rPr lang="ru-RU" sz="2800" b="1" cap="all" dirty="0" smtClean="0">
                <a:solidFill>
                  <a:schemeClr val="accent3">
                    <a:lumMod val="75000"/>
                  </a:schemeClr>
                </a:solidFill>
              </a:rPr>
              <a:t>цифровая лаборатория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7906" y="4437112"/>
            <a:ext cx="487658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Авторы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методических материалов и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руководители проекта:</a:t>
            </a:r>
          </a:p>
          <a:p>
            <a:pPr algn="r"/>
            <a:endParaRPr lang="ru-RU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Методисты и педагоги дополнительного образования СП Центр «Гражданин» </a:t>
            </a:r>
          </a:p>
          <a:p>
            <a:pPr algn="r"/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Горяинова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Жанна Николаевна, 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Меркулова Светлана Владимировна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Авторы и участники проекта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Волонтеры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«Планета 93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обучающиеся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СП Центра «Гражданин» </a:t>
            </a:r>
          </a:p>
        </p:txBody>
      </p:sp>
      <p:grpSp>
        <p:nvGrpSpPr>
          <p:cNvPr id="5" name="Группа 4" descr="частично заполненные круг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26D451-5A82-4F89-B62B-99F80F4823DA}"/>
              </a:ext>
            </a:extLst>
          </p:cNvPr>
          <p:cNvGrpSpPr/>
          <p:nvPr/>
        </p:nvGrpSpPr>
        <p:grpSpPr>
          <a:xfrm>
            <a:off x="5443720" y="3788308"/>
            <a:ext cx="2440648" cy="544396"/>
            <a:chOff x="403771" y="8053388"/>
            <a:chExt cx="2772465" cy="654727"/>
          </a:xfrm>
        </p:grpSpPr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1C06568-A37F-4C36-BC26-5EF20FB7ECBA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/>
            <p:nvPr/>
          </p:nvSpPr>
          <p:spPr>
            <a:xfrm>
              <a:off x="403771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B83A42B-4A26-41D4-8BF3-CAB69EAC4053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25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993B774-A48B-4A08-916E-6949EEF440A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/>
            <p:nvPr/>
          </p:nvSpPr>
          <p:spPr>
            <a:xfrm flipV="1">
              <a:off x="1119126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4D12F61-7201-4FC8-8A32-B90E26AF8085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41180" y="8487453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5F103C7-ED30-4358-BCF2-1540F50F5EF4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/>
            <p:nvPr/>
          </p:nvSpPr>
          <p:spPr>
            <a:xfrm>
              <a:off x="1834481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F6CB500-7732-4C6E-AF5D-416D603C96A9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535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FFBD215-218C-4FA6-B535-78CE843B1EC6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/>
            <p:nvPr/>
          </p:nvSpPr>
          <p:spPr>
            <a:xfrm flipV="1">
              <a:off x="2549836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CB493EB-04EB-4E74-87B6-2FB33DF5EFA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71890" y="8472823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https://psv4.userapi.com/c856224/u328634881/docs/d9/82ec716daf7b/Otryad_PLANETA93_Samarskaya_oblast_MBU_Shkola93_Tolyatti1.jpg?extra=y9p-Px1SM-YYCYaXgt5z10Dj_XzTtUwTBbMOeOv9Yr_N9zBUpjNWmvrXme5ixop5CGBj3zdhphFY3G_cgJVdRexT6MkTjcjRyMCwYgn93SRZbDOIifSdJI6n70sEW--SezmRzIVFVthTAEF7hE0zv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8" y="3867822"/>
            <a:ext cx="3764378" cy="27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5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5877" y="1412776"/>
            <a:ext cx="86485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Создан материально-технический ресурс (передвижная лаборатория) для расширения возможностей школьных музеев, формирования открытого цифрового пространства, популяризации историко-культурного наследия школьных музеев, города, Самарского края.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Руководители и активисты, волонтеры школьных музеев получили навыки видео-сьемки и работы с документ – камерой, создания цифровых музейно-образовательных продуктов.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Жители города (ученики, родители с детьми) получили новые знания о разных аспектах истории города, об экспонатах школьных музеев, о школьных музеях Тольятти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В онлайн – марафон «Музей в городе» вовлечены родители, ученики школ, активистов школьных музеев Тольятти.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Афиша культурных событий города пополнилась разнообразными современными музейно-образовательными практиками – видеороликами об экспонатах школьных музеев.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6. Обобщен опыт работы по проекту в итоговом видеоролике «Как школьный музей сделать современным, цифровым, открытым».</a:t>
            </a:r>
          </a:p>
        </p:txBody>
      </p:sp>
      <p:grpSp>
        <p:nvGrpSpPr>
          <p:cNvPr id="27" name="Группа 26" descr="последовательные фигуры реплик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E267DD-7A7B-49F0-810F-A01AAFEF94DA}"/>
              </a:ext>
            </a:extLst>
          </p:cNvPr>
          <p:cNvGrpSpPr/>
          <p:nvPr/>
        </p:nvGrpSpPr>
        <p:grpSpPr>
          <a:xfrm>
            <a:off x="2496316" y="879553"/>
            <a:ext cx="3947892" cy="400050"/>
            <a:chOff x="4737101" y="5546726"/>
            <a:chExt cx="1722437" cy="40005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4B60241-6676-40FA-AA5C-4EACA9581068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546726"/>
              <a:ext cx="349250" cy="3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BEF08DA-6C97-40D4-B311-53AC251A3EFA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5546726"/>
              <a:ext cx="501650" cy="3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9D31518-40E5-4803-BF2E-2950D8555771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8" y="5546726"/>
              <a:ext cx="508000" cy="31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5CAFAE4-815B-4048-8927-C46CEB6A2475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1" y="5546726"/>
              <a:ext cx="287338" cy="31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1185B08-A9E6-4F8D-83CF-82FD46C2D0CD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3B7F96-7F4B-41FD-80B6-B81B7FC8A22E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8B5CD29-6558-4660-8632-21F9315A541B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F0710CB-AE8A-4054-9590-0DBEB06CBB4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71599" y="233222"/>
            <a:ext cx="8176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Качественные результаты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9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858224" y="1324925"/>
            <a:ext cx="21351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Количество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созданных школьными музеями видеороликов - 52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Количество мероприятий по распространению опыта работы по проекту 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Группа 13" descr="Цветные Г-образные фигуры, объединенные в путь">
            <a:extLst>
              <a:ext uri="{FF2B5EF4-FFF2-40B4-BE49-F238E27FC236}">
                <a16:creationId xmlns="" xmlns:a16="http://schemas.microsoft.com/office/drawing/2014/main" xmlns:lc="http://schemas.openxmlformats.org/drawingml/2006/lockedCanvas" id="{A190F777-2BF9-4474-94A7-3920395BB891}"/>
              </a:ext>
            </a:extLst>
          </p:cNvPr>
          <p:cNvGrpSpPr/>
          <p:nvPr/>
        </p:nvGrpSpPr>
        <p:grpSpPr>
          <a:xfrm>
            <a:off x="1" y="3653875"/>
            <a:ext cx="8883244" cy="1359791"/>
            <a:chOff x="3697288" y="7878763"/>
            <a:chExt cx="2547938" cy="758826"/>
          </a:xfrm>
        </p:grpSpPr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BD21FF2-729B-414D-93E3-E84A4AC7FCB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7878763"/>
              <a:ext cx="758825" cy="758825"/>
            </a:xfrm>
            <a:custGeom>
              <a:avLst/>
              <a:gdLst>
                <a:gd name="T0" fmla="*/ 103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478 w 478"/>
                <a:gd name="T7" fmla="*/ 0 h 478"/>
                <a:gd name="T8" fmla="*/ 478 w 478"/>
                <a:gd name="T9" fmla="*/ 103 h 478"/>
                <a:gd name="T10" fmla="*/ 103 w 478"/>
                <a:gd name="T11" fmla="*/ 103 h 478"/>
                <a:gd name="T12" fmla="*/ 103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103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103"/>
                  </a:lnTo>
                  <a:lnTo>
                    <a:pt x="103" y="103"/>
                  </a:lnTo>
                  <a:lnTo>
                    <a:pt x="103" y="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F1E03A8-CCF8-4B0F-B71E-332F0C95274C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7878763"/>
              <a:ext cx="758825" cy="758825"/>
            </a:xfrm>
            <a:custGeom>
              <a:avLst/>
              <a:gdLst>
                <a:gd name="T0" fmla="*/ 103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478 w 478"/>
                <a:gd name="T7" fmla="*/ 0 h 478"/>
                <a:gd name="T8" fmla="*/ 478 w 478"/>
                <a:gd name="T9" fmla="*/ 103 h 478"/>
                <a:gd name="T10" fmla="*/ 103 w 478"/>
                <a:gd name="T11" fmla="*/ 103 h 478"/>
                <a:gd name="T12" fmla="*/ 103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103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103"/>
                  </a:lnTo>
                  <a:lnTo>
                    <a:pt x="103" y="103"/>
                  </a:lnTo>
                  <a:lnTo>
                    <a:pt x="103" y="4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64893F8-EB17-46E1-B54A-DA091DD4C93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1" y="7878763"/>
              <a:ext cx="762000" cy="758825"/>
            </a:xfrm>
            <a:custGeom>
              <a:avLst/>
              <a:gdLst>
                <a:gd name="T0" fmla="*/ 480 w 480"/>
                <a:gd name="T1" fmla="*/ 478 h 478"/>
                <a:gd name="T2" fmla="*/ 0 w 480"/>
                <a:gd name="T3" fmla="*/ 478 h 478"/>
                <a:gd name="T4" fmla="*/ 0 w 480"/>
                <a:gd name="T5" fmla="*/ 0 h 478"/>
                <a:gd name="T6" fmla="*/ 103 w 480"/>
                <a:gd name="T7" fmla="*/ 0 h 478"/>
                <a:gd name="T8" fmla="*/ 103 w 480"/>
                <a:gd name="T9" fmla="*/ 375 h 478"/>
                <a:gd name="T10" fmla="*/ 480 w 480"/>
                <a:gd name="T11" fmla="*/ 375 h 478"/>
                <a:gd name="T12" fmla="*/ 480 w 480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0" h="478">
                  <a:moveTo>
                    <a:pt x="480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75"/>
                  </a:lnTo>
                  <a:lnTo>
                    <a:pt x="480" y="375"/>
                  </a:lnTo>
                  <a:lnTo>
                    <a:pt x="480" y="4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8" name="Полилиния 13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DB40FA1-4560-4976-B210-9FDAA540D9F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1" y="7878763"/>
              <a:ext cx="762000" cy="758825"/>
            </a:xfrm>
            <a:custGeom>
              <a:avLst/>
              <a:gdLst>
                <a:gd name="T0" fmla="*/ 480 w 480"/>
                <a:gd name="T1" fmla="*/ 478 h 478"/>
                <a:gd name="T2" fmla="*/ 0 w 480"/>
                <a:gd name="T3" fmla="*/ 478 h 478"/>
                <a:gd name="T4" fmla="*/ 0 w 480"/>
                <a:gd name="T5" fmla="*/ 0 h 478"/>
                <a:gd name="T6" fmla="*/ 103 w 480"/>
                <a:gd name="T7" fmla="*/ 0 h 478"/>
                <a:gd name="T8" fmla="*/ 103 w 480"/>
                <a:gd name="T9" fmla="*/ 375 h 478"/>
                <a:gd name="T10" fmla="*/ 480 w 480"/>
                <a:gd name="T11" fmla="*/ 375 h 478"/>
                <a:gd name="T12" fmla="*/ 480 w 480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0" h="478">
                  <a:moveTo>
                    <a:pt x="480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75"/>
                  </a:lnTo>
                  <a:lnTo>
                    <a:pt x="480" y="375"/>
                  </a:lnTo>
                  <a:lnTo>
                    <a:pt x="480" y="4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9" name="Полилиния 1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197DD22-DCDF-4CD2-8595-44B153A17D7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7878763"/>
              <a:ext cx="758825" cy="758825"/>
            </a:xfrm>
            <a:custGeom>
              <a:avLst/>
              <a:gdLst>
                <a:gd name="T0" fmla="*/ 103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478 w 478"/>
                <a:gd name="T7" fmla="*/ 0 h 478"/>
                <a:gd name="T8" fmla="*/ 478 w 478"/>
                <a:gd name="T9" fmla="*/ 103 h 478"/>
                <a:gd name="T10" fmla="*/ 103 w 478"/>
                <a:gd name="T11" fmla="*/ 103 h 478"/>
                <a:gd name="T12" fmla="*/ 103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103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103"/>
                  </a:lnTo>
                  <a:lnTo>
                    <a:pt x="103" y="103"/>
                  </a:lnTo>
                  <a:lnTo>
                    <a:pt x="103" y="4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4444D18-9D3C-4F53-96C7-3368010A39C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7878763"/>
              <a:ext cx="758825" cy="758825"/>
            </a:xfrm>
            <a:custGeom>
              <a:avLst/>
              <a:gdLst>
                <a:gd name="T0" fmla="*/ 103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478 w 478"/>
                <a:gd name="T7" fmla="*/ 0 h 478"/>
                <a:gd name="T8" fmla="*/ 478 w 478"/>
                <a:gd name="T9" fmla="*/ 103 h 478"/>
                <a:gd name="T10" fmla="*/ 103 w 478"/>
                <a:gd name="T11" fmla="*/ 103 h 478"/>
                <a:gd name="T12" fmla="*/ 103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103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103"/>
                  </a:lnTo>
                  <a:lnTo>
                    <a:pt x="103" y="103"/>
                  </a:lnTo>
                  <a:lnTo>
                    <a:pt x="103" y="47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BE2FA21-409F-4C22-B309-6FE0B02C029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1" y="7878763"/>
              <a:ext cx="758825" cy="758825"/>
            </a:xfrm>
            <a:custGeom>
              <a:avLst/>
              <a:gdLst>
                <a:gd name="T0" fmla="*/ 478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103 w 478"/>
                <a:gd name="T7" fmla="*/ 0 h 478"/>
                <a:gd name="T8" fmla="*/ 103 w 478"/>
                <a:gd name="T9" fmla="*/ 375 h 478"/>
                <a:gd name="T10" fmla="*/ 478 w 478"/>
                <a:gd name="T11" fmla="*/ 375 h 478"/>
                <a:gd name="T12" fmla="*/ 478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478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75"/>
                  </a:lnTo>
                  <a:lnTo>
                    <a:pt x="478" y="375"/>
                  </a:lnTo>
                  <a:lnTo>
                    <a:pt x="478" y="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EFF8370-E334-4057-AF1D-0107BFA5D73C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1" y="7878763"/>
              <a:ext cx="758825" cy="758825"/>
            </a:xfrm>
            <a:custGeom>
              <a:avLst/>
              <a:gdLst>
                <a:gd name="T0" fmla="*/ 478 w 478"/>
                <a:gd name="T1" fmla="*/ 478 h 478"/>
                <a:gd name="T2" fmla="*/ 0 w 478"/>
                <a:gd name="T3" fmla="*/ 478 h 478"/>
                <a:gd name="T4" fmla="*/ 0 w 478"/>
                <a:gd name="T5" fmla="*/ 0 h 478"/>
                <a:gd name="T6" fmla="*/ 103 w 478"/>
                <a:gd name="T7" fmla="*/ 0 h 478"/>
                <a:gd name="T8" fmla="*/ 103 w 478"/>
                <a:gd name="T9" fmla="*/ 375 h 478"/>
                <a:gd name="T10" fmla="*/ 478 w 478"/>
                <a:gd name="T11" fmla="*/ 375 h 478"/>
                <a:gd name="T12" fmla="*/ 478 w 478"/>
                <a:gd name="T1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478">
                  <a:moveTo>
                    <a:pt x="478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75"/>
                  </a:lnTo>
                  <a:lnTo>
                    <a:pt x="478" y="375"/>
                  </a:lnTo>
                  <a:lnTo>
                    <a:pt x="478" y="4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BC391FC-C007-4606-A433-D2C4F699C78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101" y="7878763"/>
              <a:ext cx="63500" cy="163513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9FE5883-1E78-438A-A9E0-9D20BB165A7B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101" y="7878763"/>
              <a:ext cx="635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579CAD1-FB68-4273-B45D-1C41CB816BC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1" y="7878763"/>
              <a:ext cx="63500" cy="163513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1327FBD-8938-48EF-9BBB-00DEB9B611E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1" y="7878763"/>
              <a:ext cx="635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7F6AFCC-C2DA-4B4F-9B86-4918513E63BA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8474076"/>
              <a:ext cx="66675" cy="163513"/>
            </a:xfrm>
            <a:prstGeom prst="rect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5D2C234-C220-4B3A-8047-CBF639AA5F0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13" y="8474076"/>
              <a:ext cx="66675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74421" y="1022377"/>
            <a:ext cx="2148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Количество созданных музейно-цифровых лабораторий - 1</a:t>
            </a:r>
          </a:p>
          <a:p>
            <a:pPr lvl="0"/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Количество привлеченных специалистов - 4</a:t>
            </a:r>
          </a:p>
          <a:p>
            <a:pPr lvl="0"/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Количество привлеченных волонтеров проекта - 520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524" y="4090736"/>
            <a:ext cx="14645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D1282E">
                    <a:lumMod val="50000"/>
                  </a:srgbClr>
                </a:solidFill>
              </a:rPr>
              <a:t>Количество обучающих мероприятий</a:t>
            </a:r>
            <a:r>
              <a:rPr lang="ru-RU" sz="1600" b="1" dirty="0">
                <a:solidFill>
                  <a:srgbClr val="D1282E">
                    <a:lumMod val="50000"/>
                  </a:srgbClr>
                </a:solidFill>
              </a:rPr>
              <a:t> – </a:t>
            </a:r>
            <a:r>
              <a:rPr lang="ru-RU" sz="1600" dirty="0">
                <a:solidFill>
                  <a:srgbClr val="D1282E">
                    <a:lumMod val="50000"/>
                  </a:srgbClr>
                </a:solidFill>
              </a:rPr>
              <a:t>4</a:t>
            </a:r>
          </a:p>
          <a:p>
            <a:pPr lvl="0"/>
            <a:r>
              <a:rPr lang="ru-RU" sz="1600" dirty="0">
                <a:solidFill>
                  <a:srgbClr val="D1282E">
                    <a:lumMod val="50000"/>
                  </a:srgbClr>
                </a:solidFill>
              </a:rPr>
              <a:t>Количество практических мероприятий-2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361036"/>
            <a:ext cx="214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Количество публикаций проекта в сети Интернет - 123</a:t>
            </a:r>
          </a:p>
          <a:p>
            <a:pPr lvl="0"/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Количество </a:t>
            </a:r>
            <a:r>
              <a:rPr lang="ru-RU" dirty="0" err="1">
                <a:solidFill>
                  <a:srgbClr val="D1282E">
                    <a:lumMod val="50000"/>
                  </a:srgbClr>
                </a:solidFill>
              </a:rPr>
              <a:t>благополучателей</a:t>
            </a:r>
            <a:r>
              <a:rPr lang="ru-RU" dirty="0">
                <a:solidFill>
                  <a:srgbClr val="D1282E">
                    <a:lumMod val="50000"/>
                  </a:srgbClr>
                </a:solidFill>
              </a:rPr>
              <a:t> проекта - 7572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6913" y="116632"/>
            <a:ext cx="8747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Количественные результаты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" name="Picture 2" descr="G:\гражданин\достижения\20-21\IMG_20201023_0953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-582" r="-464" b="-576"/>
          <a:stretch/>
        </p:blipFill>
        <p:spPr bwMode="auto">
          <a:xfrm>
            <a:off x="5084206" y="1041065"/>
            <a:ext cx="1561862" cy="2312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2" descr="D:\гражданин\20-21\музей для сайта\фото\IMG_038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-605" r="778" b="351"/>
          <a:stretch/>
        </p:blipFill>
        <p:spPr bwMode="auto">
          <a:xfrm>
            <a:off x="207385" y="1398806"/>
            <a:ext cx="2230831" cy="15969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37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 descr="Последовательность страниц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C253B1-8C8E-4BD6-9DDA-C5C09E65E5DD}"/>
              </a:ext>
            </a:extLst>
          </p:cNvPr>
          <p:cNvGrpSpPr/>
          <p:nvPr/>
        </p:nvGrpSpPr>
        <p:grpSpPr>
          <a:xfrm>
            <a:off x="60586" y="930794"/>
            <a:ext cx="8831894" cy="5826260"/>
            <a:chOff x="3251340" y="6154738"/>
            <a:chExt cx="2914515" cy="103028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D746316-9770-4AA0-B280-EDFDBABD457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B0BE1F-1C78-454C-A3DA-EB034909458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3AD669A-15FD-49B3-81F9-D36DF9C4C04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D0280D8-CA2C-492B-8F71-3CE7EE61AE2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5BA35D-E855-48A8-8AF7-DD161C27789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7204CE8-6DCD-4E6D-A935-DCE25AADB43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6157913"/>
              <a:ext cx="663575" cy="1027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2E5E40F-E07D-4BE4-B0D0-F22A499159F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84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544FA93-3A13-4EAF-9C51-220C7FCF20A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4B94846-5A96-4023-AB3C-021A759E2AC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FD682E-54CF-4821-979A-8F8A2CB3BB1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D5DDCD-5736-4638-9F4D-6F29917072D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75E3D4E-2AF4-4C6B-B944-D77AC16F103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00D473-DCF4-42A9-BB35-5A8DF27706B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9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E57F3BF-AE44-4F36-BF86-1B27D23A199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59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0597046-124E-41A1-8698-28B18F719ED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7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577C096-D621-4DFD-B647-28D14DCDC7EB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1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6E845B4-EE99-4C95-9F1D-AFBCF20457A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5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F33E5E4-EDFA-4495-8D2C-1B314B44CF0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6157913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A73836-0BFD-4FE6-9E24-43F9C4909B4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40" y="6157913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0856" y="116632"/>
            <a:ext cx="7240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Дальнейшее развитие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313" y="1143823"/>
            <a:ext cx="16816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частие </a:t>
            </a:r>
            <a:r>
              <a:rPr lang="ru-RU" b="1" dirty="0">
                <a:solidFill>
                  <a:schemeClr val="bg1"/>
                </a:solidFill>
              </a:rPr>
              <a:t>в городском научно-методическом педагогическом марафоне «От компетентного педагога к новому качеству образования» с видео-докладом из опыта работы по проекту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2830" y="1124743"/>
            <a:ext cx="1661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Организация смотра-конкурса </a:t>
            </a:r>
            <a:r>
              <a:rPr lang="ru-RU" b="1" dirty="0">
                <a:solidFill>
                  <a:schemeClr val="bg1"/>
                </a:solidFill>
              </a:rPr>
              <a:t>школьных музеев Тольятти  «Лучший музей-2021», с номинациями «Лучшая видео-экскурсия», номинации «Лучший </a:t>
            </a:r>
            <a:r>
              <a:rPr lang="ru-RU" b="1" dirty="0" err="1">
                <a:solidFill>
                  <a:schemeClr val="bg1"/>
                </a:solidFill>
              </a:rPr>
              <a:t>квест</a:t>
            </a:r>
            <a:r>
              <a:rPr lang="ru-RU" b="1" dirty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0541" y="1124743"/>
            <a:ext cx="19866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частие </a:t>
            </a:r>
            <a:r>
              <a:rPr lang="ru-RU" b="1" dirty="0">
                <a:solidFill>
                  <a:schemeClr val="bg1"/>
                </a:solidFill>
              </a:rPr>
              <a:t>в областной научно-практической конференции «Добровольчество как жизненная позиция» с докладом «Волонтерский проект «Музейная цифровая лаборатория» как форма популяризации деятельности школьных музеев»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67207" y="1183160"/>
            <a:ext cx="19963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Проведение городской профильной смены </a:t>
            </a:r>
            <a:r>
              <a:rPr lang="ru-RU" b="1" dirty="0">
                <a:solidFill>
                  <a:schemeClr val="bg1"/>
                </a:solidFill>
              </a:rPr>
              <a:t>«Активисты школьных музеев Тольятти» с демонстрацией </a:t>
            </a:r>
            <a:r>
              <a:rPr lang="ru-RU" b="1" dirty="0" smtClean="0">
                <a:solidFill>
                  <a:schemeClr val="bg1"/>
                </a:solidFill>
              </a:rPr>
              <a:t>лучших </a:t>
            </a:r>
            <a:r>
              <a:rPr lang="ru-RU" b="1" dirty="0">
                <a:solidFill>
                  <a:schemeClr val="bg1"/>
                </a:solidFill>
              </a:rPr>
              <a:t>видео-роликов и проведением лучших </a:t>
            </a:r>
            <a:r>
              <a:rPr lang="ru-RU" b="1" dirty="0" err="1">
                <a:solidFill>
                  <a:schemeClr val="bg1"/>
                </a:solidFill>
              </a:rPr>
              <a:t>квестов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98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 descr="Последовательность страниц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C253B1-8C8E-4BD6-9DDA-C5C09E65E5DD}"/>
              </a:ext>
            </a:extLst>
          </p:cNvPr>
          <p:cNvGrpSpPr/>
          <p:nvPr/>
        </p:nvGrpSpPr>
        <p:grpSpPr>
          <a:xfrm>
            <a:off x="60586" y="764704"/>
            <a:ext cx="8831894" cy="4183347"/>
            <a:chOff x="3251340" y="6154738"/>
            <a:chExt cx="2914515" cy="103028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D746316-9770-4AA0-B280-EDFDBABD457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B0BE1F-1C78-454C-A3DA-EB034909458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3AD669A-15FD-49B3-81F9-D36DF9C4C04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D0280D8-CA2C-492B-8F71-3CE7EE61AE2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5BA35D-E855-48A8-8AF7-DD161C27789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7204CE8-6DCD-4E6D-A935-DCE25AADB43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6157913"/>
              <a:ext cx="663575" cy="10271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2E5E40F-E07D-4BE4-B0D0-F22A499159F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84" y="6157913"/>
              <a:ext cx="663575" cy="102711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3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544FA93-3A13-4EAF-9C51-220C7FCF20A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4B94846-5A96-4023-AB3C-021A759E2AC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FD682E-54CF-4821-979A-8F8A2CB3BB1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13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D5DDCD-5736-4638-9F4D-6F29917072D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6157913"/>
              <a:ext cx="665163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75E3D4E-2AF4-4C6B-B944-D77AC16F103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6157913"/>
              <a:ext cx="663575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400D473-DCF4-42A9-BB35-5A8DF27706B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9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E57F3BF-AE44-4F36-BF86-1B27D23A199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59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0597046-124E-41A1-8698-28B18F719ED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7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577C096-D621-4DFD-B647-28D14DCDC7EB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1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6E845B4-EE99-4C95-9F1D-AFBCF20457A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5" y="6154738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F33E5E4-EDFA-4495-8D2C-1B314B44CF0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363" y="6157913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5A73836-0BFD-4FE6-9E24-43F9C4909B4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40" y="6157913"/>
              <a:ext cx="228600" cy="1022350"/>
            </a:xfrm>
            <a:custGeom>
              <a:avLst/>
              <a:gdLst>
                <a:gd name="T0" fmla="*/ 144 w 144"/>
                <a:gd name="T1" fmla="*/ 0 h 644"/>
                <a:gd name="T2" fmla="*/ 0 w 144"/>
                <a:gd name="T3" fmla="*/ 64 h 644"/>
                <a:gd name="T4" fmla="*/ 144 w 144"/>
                <a:gd name="T5" fmla="*/ 644 h 644"/>
                <a:gd name="T6" fmla="*/ 144 w 144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44">
                  <a:moveTo>
                    <a:pt x="144" y="0"/>
                  </a:moveTo>
                  <a:lnTo>
                    <a:pt x="0" y="64"/>
                  </a:lnTo>
                  <a:lnTo>
                    <a:pt x="144" y="644"/>
                  </a:lnTo>
                  <a:lnTo>
                    <a:pt x="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20000"/>
                  </a:schemeClr>
                </a:gs>
                <a:gs pos="100000">
                  <a:schemeClr val="accent5">
                    <a:lumMod val="25000"/>
                    <a:alpha val="2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0856" y="116632"/>
            <a:ext cx="7240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Дальнейшее развитие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316" y="977733"/>
            <a:ext cx="20152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Представление опыта работы по проекту на городском семинаре </a:t>
            </a:r>
            <a:r>
              <a:rPr lang="ru-RU" b="1" dirty="0">
                <a:solidFill>
                  <a:schemeClr val="bg1"/>
                </a:solidFill>
              </a:rPr>
              <a:t>для зам. директоров по ВР школ </a:t>
            </a:r>
            <a:r>
              <a:rPr lang="ru-RU" b="1" dirty="0" err="1">
                <a:solidFill>
                  <a:schemeClr val="bg1"/>
                </a:solidFill>
              </a:rPr>
              <a:t>г.о</a:t>
            </a:r>
            <a:r>
              <a:rPr lang="ru-RU" b="1" dirty="0">
                <a:solidFill>
                  <a:schemeClr val="bg1"/>
                </a:solidFill>
              </a:rPr>
              <a:t>. Тольятти на тему «</a:t>
            </a:r>
            <a:r>
              <a:rPr lang="ru-RU" b="1" dirty="0" err="1">
                <a:solidFill>
                  <a:schemeClr val="bg1"/>
                </a:solidFill>
              </a:rPr>
              <a:t>Волонтерство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дистанте</a:t>
            </a:r>
            <a:r>
              <a:rPr lang="ru-RU" b="1" dirty="0">
                <a:solidFill>
                  <a:schemeClr val="bg1"/>
                </a:solidFill>
              </a:rPr>
              <a:t>. От проблемы к цели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2830" y="958653"/>
            <a:ext cx="1661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Проведение </a:t>
            </a:r>
            <a:r>
              <a:rPr lang="ru-RU" b="1" dirty="0" err="1" smtClean="0">
                <a:solidFill>
                  <a:schemeClr val="bg1"/>
                </a:solidFill>
              </a:rPr>
              <a:t>квестов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музея </a:t>
            </a:r>
            <a:r>
              <a:rPr lang="ru-RU" b="1" dirty="0" smtClean="0">
                <a:solidFill>
                  <a:schemeClr val="bg1"/>
                </a:solidFill>
              </a:rPr>
              <a:t>Отваги для 100 </a:t>
            </a:r>
            <a:r>
              <a:rPr lang="ru-RU" b="1" dirty="0">
                <a:solidFill>
                  <a:schemeClr val="bg1"/>
                </a:solidFill>
              </a:rPr>
              <a:t>детей пришкольного лагеря с дневным пребыванием детей «Город Чудес. Лето в родном городе»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0541" y="958653"/>
            <a:ext cx="19866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Проведение </a:t>
            </a:r>
            <a:r>
              <a:rPr lang="ru-RU" b="1" dirty="0" err="1" smtClean="0">
                <a:solidFill>
                  <a:schemeClr val="bg1"/>
                </a:solidFill>
              </a:rPr>
              <a:t>квеста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«Тольятти автомобильный» </a:t>
            </a:r>
            <a:r>
              <a:rPr lang="ru-RU" b="1" dirty="0" smtClean="0">
                <a:solidFill>
                  <a:schemeClr val="bg1"/>
                </a:solidFill>
              </a:rPr>
              <a:t>для жителей </a:t>
            </a:r>
            <a:r>
              <a:rPr lang="ru-RU" b="1" dirty="0">
                <a:solidFill>
                  <a:schemeClr val="bg1"/>
                </a:solidFill>
              </a:rPr>
              <a:t>города (учеников, родителей с детьми) в рамках городского события «АРТ-среда»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20272" y="1017070"/>
            <a:ext cx="16561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Участие с </a:t>
            </a:r>
            <a:r>
              <a:rPr lang="ru-RU" b="1" dirty="0" err="1" smtClean="0">
                <a:solidFill>
                  <a:schemeClr val="bg1"/>
                </a:solidFill>
              </a:rPr>
              <a:t>квестами</a:t>
            </a:r>
            <a:r>
              <a:rPr lang="ru-RU" b="1" dirty="0" smtClean="0">
                <a:solidFill>
                  <a:schemeClr val="bg1"/>
                </a:solidFill>
              </a:rPr>
              <a:t> в городском конкурс </a:t>
            </a:r>
            <a:r>
              <a:rPr lang="ru-RU" b="1" dirty="0">
                <a:solidFill>
                  <a:schemeClr val="bg1"/>
                </a:solidFill>
              </a:rPr>
              <a:t>туристских проектов «Молодежь. Тольятти. Туризм» ФГБОУ ВО ПВГУС </a:t>
            </a:r>
            <a:r>
              <a:rPr lang="ru-RU" b="1" dirty="0" err="1">
                <a:solidFill>
                  <a:schemeClr val="bg1"/>
                </a:solidFill>
              </a:rPr>
              <a:t>г.о</a:t>
            </a:r>
            <a:r>
              <a:rPr lang="ru-RU" b="1" dirty="0">
                <a:solidFill>
                  <a:schemeClr val="bg1"/>
                </a:solidFill>
              </a:rPr>
              <a:t>. Тольятти </a:t>
            </a:r>
            <a:r>
              <a:rPr lang="ru-RU" b="1" dirty="0" smtClean="0">
                <a:solidFill>
                  <a:schemeClr val="bg1"/>
                </a:solidFill>
              </a:rPr>
              <a:t>(1 и 2 место)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sun9-9.userapi.com/impg/4MJG8Kg-GIPszLIu0YN-1mo5CAMHs9cmQCfBVw/zvtfZf0megU.jpg?size=1200x1600&amp;quality=96&amp;sign=0f04b5fe00aaae73b47aaede01609d0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b="29477"/>
          <a:stretch/>
        </p:blipFill>
        <p:spPr bwMode="auto">
          <a:xfrm>
            <a:off x="5008058" y="4991724"/>
            <a:ext cx="2044805" cy="16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2.userapi.com/impg/x04tYdyyhtQCRLbfnzE6VL7sa8va-Od0-ay1LQ/bsF9y_HI4BE.jpg?size=1600x1200&amp;quality=96&amp;sign=e9a7ffb055f930d5623494458456507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2" t="26672" r="21720" b="31146"/>
          <a:stretch/>
        </p:blipFill>
        <p:spPr bwMode="auto">
          <a:xfrm>
            <a:off x="323528" y="5038616"/>
            <a:ext cx="2353579" cy="17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46.userapi.com/impg/LPtpH0EOxfh6DoAapyfDeZv0mchHtKOKq64HNg/yfcBaVJPAbk.jpg?size=1600x1200&amp;quality=96&amp;sign=970fc62c86d9b4def0510d6d78276ea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27" y="4974749"/>
            <a:ext cx="2307513" cy="17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изображение_viber_2021-12-12_20-42-34-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6"/>
          <a:stretch/>
        </p:blipFill>
        <p:spPr bwMode="auto">
          <a:xfrm>
            <a:off x="6998699" y="4951085"/>
            <a:ext cx="1893782" cy="17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3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Муниципальное бюджетное общеобразовательное учреждение городского округа Тольятти «Школа с углубленным изучением отдельных предметов № 93 имени ордена Ленина и ордена Трудового Красного Знамени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Куйбышевгидростроя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 Центр «Гражданин»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cap="small" dirty="0" smtClean="0">
                <a:solidFill>
                  <a:schemeClr val="accent3">
                    <a:lumMod val="75000"/>
                  </a:schemeClr>
                </a:solidFill>
              </a:rPr>
              <a:t>волонтерский проект</a:t>
            </a:r>
            <a:endParaRPr lang="ru-RU" sz="2400" b="1" cap="small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800" b="1" cap="all" dirty="0">
                <a:solidFill>
                  <a:schemeClr val="accent3">
                    <a:lumMod val="75000"/>
                  </a:schemeClr>
                </a:solidFill>
              </a:rPr>
              <a:t>Музейная </a:t>
            </a:r>
            <a:r>
              <a:rPr lang="ru-RU" sz="2800" b="1" cap="all" dirty="0" smtClean="0">
                <a:solidFill>
                  <a:schemeClr val="accent3">
                    <a:lumMod val="75000"/>
                  </a:schemeClr>
                </a:solidFill>
              </a:rPr>
              <a:t>цифровая лаборатория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5122" name="Picture 2" descr="https://psv4.userapi.com/c856224/u328634881/docs/d9/82ec716daf7b/Otryad_PLANETA93_Samarskaya_oblast_MBU_Shkola93_Tolyatti1.jpg?extra=y9p-Px1SM-YYCYaXgt5z10Dj_XzTtUwTBbMOeOv9Yr_N9zBUpjNWmvrXme5ixop5CGBj3zdhphFY3G_cgJVdRexT6MkTjcjRyMCwYgn93SRZbDOIifSdJI6n70sEW--SezmRzIVFVthTAEF7hE0zv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66" y="2823314"/>
            <a:ext cx="5348531" cy="39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Временная шкала с пузырьками реплик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84957A-0C1C-4418-964A-16E632989E12}"/>
              </a:ext>
            </a:extLst>
          </p:cNvPr>
          <p:cNvGrpSpPr/>
          <p:nvPr/>
        </p:nvGrpSpPr>
        <p:grpSpPr>
          <a:xfrm>
            <a:off x="-36512" y="404663"/>
            <a:ext cx="9046195" cy="6079388"/>
            <a:chOff x="3275013" y="4441597"/>
            <a:chExt cx="3081447" cy="1930520"/>
          </a:xfrm>
        </p:grpSpPr>
        <p:sp>
          <p:nvSpPr>
            <p:cNvPr id="3" name="Полилиния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D242BA3-E2CA-4D40-8F7D-C5C4CEAD341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1" y="5399088"/>
              <a:ext cx="2752725" cy="12700"/>
            </a:xfrm>
            <a:custGeom>
              <a:avLst/>
              <a:gdLst>
                <a:gd name="T0" fmla="*/ 0 w 1734"/>
                <a:gd name="T1" fmla="*/ 8 h 8"/>
                <a:gd name="T2" fmla="*/ 1734 w 1734"/>
                <a:gd name="T3" fmla="*/ 8 h 8"/>
                <a:gd name="T4" fmla="*/ 1734 w 1734"/>
                <a:gd name="T5" fmla="*/ 0 h 8"/>
                <a:gd name="T6" fmla="*/ 0 w 17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4" h="8">
                  <a:moveTo>
                    <a:pt x="0" y="8"/>
                  </a:moveTo>
                  <a:lnTo>
                    <a:pt x="1734" y="8"/>
                  </a:lnTo>
                  <a:lnTo>
                    <a:pt x="1734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38C6B06-61A4-483C-834D-48D3D4CF67BB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245" y="4446203"/>
              <a:ext cx="1104900" cy="631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8BE0B7-DB8E-45CD-8897-7A6AE31E6BC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1" y="5056297"/>
              <a:ext cx="390525" cy="276225"/>
            </a:xfrm>
            <a:custGeom>
              <a:avLst/>
              <a:gdLst>
                <a:gd name="T0" fmla="*/ 123 w 246"/>
                <a:gd name="T1" fmla="*/ 174 h 174"/>
                <a:gd name="T2" fmla="*/ 0 w 246"/>
                <a:gd name="T3" fmla="*/ 0 h 174"/>
                <a:gd name="T4" fmla="*/ 246 w 246"/>
                <a:gd name="T5" fmla="*/ 0 h 174"/>
                <a:gd name="T6" fmla="*/ 123 w 246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174"/>
                  </a:moveTo>
                  <a:lnTo>
                    <a:pt x="0" y="0"/>
                  </a:lnTo>
                  <a:lnTo>
                    <a:pt x="246" y="0"/>
                  </a:lnTo>
                  <a:lnTo>
                    <a:pt x="123" y="1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7187267-298E-4A74-A10F-A5502CA33B3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4441597"/>
              <a:ext cx="1332035" cy="631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83D7013-00C9-49CE-BAEC-A52F0961C3AA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066" y="5073422"/>
              <a:ext cx="387350" cy="276225"/>
            </a:xfrm>
            <a:custGeom>
              <a:avLst/>
              <a:gdLst>
                <a:gd name="T0" fmla="*/ 123 w 244"/>
                <a:gd name="T1" fmla="*/ 174 h 174"/>
                <a:gd name="T2" fmla="*/ 0 w 244"/>
                <a:gd name="T3" fmla="*/ 0 h 174"/>
                <a:gd name="T4" fmla="*/ 244 w 244"/>
                <a:gd name="T5" fmla="*/ 0 h 174"/>
                <a:gd name="T6" fmla="*/ 123 w 244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74">
                  <a:moveTo>
                    <a:pt x="123" y="174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123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7C7A3F4-6704-4038-8F0B-CE22B27E14F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6" y="5722938"/>
              <a:ext cx="1603375" cy="6334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1EBD44C-AEC1-421B-BF41-EF9200C24DD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612" y="5462479"/>
              <a:ext cx="390525" cy="276225"/>
            </a:xfrm>
            <a:custGeom>
              <a:avLst/>
              <a:gdLst>
                <a:gd name="T0" fmla="*/ 123 w 246"/>
                <a:gd name="T1" fmla="*/ 0 h 174"/>
                <a:gd name="T2" fmla="*/ 0 w 246"/>
                <a:gd name="T3" fmla="*/ 174 h 174"/>
                <a:gd name="T4" fmla="*/ 246 w 246"/>
                <a:gd name="T5" fmla="*/ 174 h 174"/>
                <a:gd name="T6" fmla="*/ 123 w 246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74">
                  <a:moveTo>
                    <a:pt x="123" y="0"/>
                  </a:moveTo>
                  <a:lnTo>
                    <a:pt x="0" y="174"/>
                  </a:lnTo>
                  <a:lnTo>
                    <a:pt x="246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7BC7F3-FAEF-439C-B30E-954DDDC4520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91" y="5738704"/>
              <a:ext cx="1287569" cy="6334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8FAD7CE-D6BE-4286-95F5-F107FFA2A1B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5332413"/>
              <a:ext cx="144463" cy="146050"/>
            </a:xfrm>
            <a:custGeom>
              <a:avLst/>
              <a:gdLst>
                <a:gd name="T0" fmla="*/ 87 w 91"/>
                <a:gd name="T1" fmla="*/ 88 h 92"/>
                <a:gd name="T2" fmla="*/ 87 w 91"/>
                <a:gd name="T3" fmla="*/ 84 h 92"/>
                <a:gd name="T4" fmla="*/ 8 w 91"/>
                <a:gd name="T5" fmla="*/ 84 h 92"/>
                <a:gd name="T6" fmla="*/ 8 w 91"/>
                <a:gd name="T7" fmla="*/ 8 h 92"/>
                <a:gd name="T8" fmla="*/ 83 w 91"/>
                <a:gd name="T9" fmla="*/ 8 h 92"/>
                <a:gd name="T10" fmla="*/ 83 w 91"/>
                <a:gd name="T11" fmla="*/ 88 h 92"/>
                <a:gd name="T12" fmla="*/ 87 w 91"/>
                <a:gd name="T13" fmla="*/ 88 h 92"/>
                <a:gd name="T14" fmla="*/ 87 w 91"/>
                <a:gd name="T15" fmla="*/ 84 h 92"/>
                <a:gd name="T16" fmla="*/ 87 w 91"/>
                <a:gd name="T17" fmla="*/ 88 h 92"/>
                <a:gd name="T18" fmla="*/ 91 w 91"/>
                <a:gd name="T19" fmla="*/ 88 h 92"/>
                <a:gd name="T20" fmla="*/ 91 w 91"/>
                <a:gd name="T21" fmla="*/ 0 h 92"/>
                <a:gd name="T22" fmla="*/ 0 w 91"/>
                <a:gd name="T23" fmla="*/ 0 h 92"/>
                <a:gd name="T24" fmla="*/ 0 w 91"/>
                <a:gd name="T25" fmla="*/ 92 h 92"/>
                <a:gd name="T26" fmla="*/ 91 w 91"/>
                <a:gd name="T27" fmla="*/ 92 h 92"/>
                <a:gd name="T28" fmla="*/ 91 w 91"/>
                <a:gd name="T29" fmla="*/ 88 h 92"/>
                <a:gd name="T30" fmla="*/ 87 w 91"/>
                <a:gd name="T3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2">
                  <a:moveTo>
                    <a:pt x="87" y="88"/>
                  </a:moveTo>
                  <a:lnTo>
                    <a:pt x="87" y="84"/>
                  </a:lnTo>
                  <a:lnTo>
                    <a:pt x="8" y="84"/>
                  </a:lnTo>
                  <a:lnTo>
                    <a:pt x="8" y="8"/>
                  </a:lnTo>
                  <a:lnTo>
                    <a:pt x="83" y="8"/>
                  </a:lnTo>
                  <a:lnTo>
                    <a:pt x="83" y="88"/>
                  </a:lnTo>
                  <a:lnTo>
                    <a:pt x="87" y="88"/>
                  </a:lnTo>
                  <a:lnTo>
                    <a:pt x="87" y="84"/>
                  </a:lnTo>
                  <a:lnTo>
                    <a:pt x="87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91" y="92"/>
                  </a:lnTo>
                  <a:lnTo>
                    <a:pt x="91" y="88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E4A5745-926F-4970-B146-4A916E1D290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5472113"/>
              <a:ext cx="387350" cy="276225"/>
            </a:xfrm>
            <a:custGeom>
              <a:avLst/>
              <a:gdLst>
                <a:gd name="T0" fmla="*/ 123 w 244"/>
                <a:gd name="T1" fmla="*/ 0 h 174"/>
                <a:gd name="T2" fmla="*/ 0 w 244"/>
                <a:gd name="T3" fmla="*/ 174 h 174"/>
                <a:gd name="T4" fmla="*/ 244 w 244"/>
                <a:gd name="T5" fmla="*/ 174 h 174"/>
                <a:gd name="T6" fmla="*/ 123 w 244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174">
                  <a:moveTo>
                    <a:pt x="123" y="0"/>
                  </a:moveTo>
                  <a:lnTo>
                    <a:pt x="0" y="174"/>
                  </a:lnTo>
                  <a:lnTo>
                    <a:pt x="244" y="1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70063C6-CBD4-4995-A1D4-C1468A4F212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1" y="5338763"/>
              <a:ext cx="133350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4" name="Прямоугольник 17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0C20FD6-E9B1-417A-A19B-CC6F7C79F33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993" y="5338763"/>
              <a:ext cx="131763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5" name="Прямоугольник 17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5AD9BB4-91F5-474F-B2EB-02598BE4203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19" y="5346196"/>
              <a:ext cx="131763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1894D1C-D86F-477C-8A4B-C48F7305087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860" y="5329129"/>
              <a:ext cx="131763" cy="133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1C2B78A-1E88-4D7F-BA94-C12C4CC117A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5332413"/>
              <a:ext cx="144463" cy="146050"/>
            </a:xfrm>
            <a:custGeom>
              <a:avLst/>
              <a:gdLst>
                <a:gd name="T0" fmla="*/ 87 w 91"/>
                <a:gd name="T1" fmla="*/ 88 h 92"/>
                <a:gd name="T2" fmla="*/ 87 w 91"/>
                <a:gd name="T3" fmla="*/ 84 h 92"/>
                <a:gd name="T4" fmla="*/ 8 w 91"/>
                <a:gd name="T5" fmla="*/ 84 h 92"/>
                <a:gd name="T6" fmla="*/ 8 w 91"/>
                <a:gd name="T7" fmla="*/ 8 h 92"/>
                <a:gd name="T8" fmla="*/ 83 w 91"/>
                <a:gd name="T9" fmla="*/ 8 h 92"/>
                <a:gd name="T10" fmla="*/ 83 w 91"/>
                <a:gd name="T11" fmla="*/ 88 h 92"/>
                <a:gd name="T12" fmla="*/ 87 w 91"/>
                <a:gd name="T13" fmla="*/ 88 h 92"/>
                <a:gd name="T14" fmla="*/ 87 w 91"/>
                <a:gd name="T15" fmla="*/ 84 h 92"/>
                <a:gd name="T16" fmla="*/ 87 w 91"/>
                <a:gd name="T17" fmla="*/ 88 h 92"/>
                <a:gd name="T18" fmla="*/ 91 w 91"/>
                <a:gd name="T19" fmla="*/ 88 h 92"/>
                <a:gd name="T20" fmla="*/ 91 w 91"/>
                <a:gd name="T21" fmla="*/ 0 h 92"/>
                <a:gd name="T22" fmla="*/ 0 w 91"/>
                <a:gd name="T23" fmla="*/ 0 h 92"/>
                <a:gd name="T24" fmla="*/ 0 w 91"/>
                <a:gd name="T25" fmla="*/ 92 h 92"/>
                <a:gd name="T26" fmla="*/ 91 w 91"/>
                <a:gd name="T27" fmla="*/ 92 h 92"/>
                <a:gd name="T28" fmla="*/ 91 w 91"/>
                <a:gd name="T29" fmla="*/ 88 h 92"/>
                <a:gd name="T30" fmla="*/ 87 w 91"/>
                <a:gd name="T3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2">
                  <a:moveTo>
                    <a:pt x="87" y="88"/>
                  </a:moveTo>
                  <a:lnTo>
                    <a:pt x="87" y="84"/>
                  </a:lnTo>
                  <a:lnTo>
                    <a:pt x="8" y="84"/>
                  </a:lnTo>
                  <a:lnTo>
                    <a:pt x="8" y="8"/>
                  </a:lnTo>
                  <a:lnTo>
                    <a:pt x="83" y="8"/>
                  </a:lnTo>
                  <a:lnTo>
                    <a:pt x="83" y="88"/>
                  </a:lnTo>
                  <a:lnTo>
                    <a:pt x="87" y="88"/>
                  </a:lnTo>
                  <a:lnTo>
                    <a:pt x="87" y="84"/>
                  </a:lnTo>
                  <a:lnTo>
                    <a:pt x="87" y="88"/>
                  </a:lnTo>
                  <a:lnTo>
                    <a:pt x="91" y="8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91" y="92"/>
                  </a:lnTo>
                  <a:lnTo>
                    <a:pt x="91" y="88"/>
                  </a:lnTo>
                  <a:lnTo>
                    <a:pt x="8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5612" y="619546"/>
            <a:ext cx="30502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Тольятти существуют 52 школьных музея, деятельность которых курирует музей Отваги МБУ «Школа № 93».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8850" y="481047"/>
            <a:ext cx="3848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Волонтеры и кураторы музея Отваги проводят обучающие семинары, тренинги, мастер - классы по использованию инновационных технологий в музейной деятельности.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3526" y="4417367"/>
            <a:ext cx="47742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 условиях удаленной деятельности во время </a:t>
            </a:r>
            <a:r>
              <a:rPr lang="ru-RU" b="1" dirty="0" err="1" smtClean="0">
                <a:solidFill>
                  <a:schemeClr val="bg1"/>
                </a:solidFill>
              </a:rPr>
              <a:t>дистанта</a:t>
            </a:r>
            <a:r>
              <a:rPr lang="ru-RU" b="1" dirty="0" smtClean="0">
                <a:solidFill>
                  <a:schemeClr val="bg1"/>
                </a:solidFill>
              </a:rPr>
              <a:t> волонтеры </a:t>
            </a:r>
            <a:r>
              <a:rPr lang="ru-RU" b="1" dirty="0">
                <a:solidFill>
                  <a:schemeClr val="bg1"/>
                </a:solidFill>
              </a:rPr>
              <a:t>школьных музеев не могли работать в прежнем режиме: проводить экскурсии, </a:t>
            </a:r>
            <a:r>
              <a:rPr lang="ru-RU" b="1" dirty="0" smtClean="0">
                <a:solidFill>
                  <a:schemeClr val="bg1"/>
                </a:solidFill>
              </a:rPr>
              <a:t>изучать </a:t>
            </a:r>
            <a:r>
              <a:rPr lang="ru-RU" b="1" dirty="0">
                <a:solidFill>
                  <a:schemeClr val="bg1"/>
                </a:solidFill>
              </a:rPr>
              <a:t>и использовать архивные материалы в  образовательной деятельности школьных музеев.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57761" y="4509268"/>
            <a:ext cx="3851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Проблема заключается в отсутствии инновационных мультимедийных образовательных </a:t>
            </a:r>
            <a:r>
              <a:rPr lang="ru-RU" b="1" dirty="0" smtClean="0">
                <a:solidFill>
                  <a:schemeClr val="bg1"/>
                </a:solidFill>
              </a:rPr>
              <a:t>продуктов, технического оборудования для </a:t>
            </a:r>
            <a:r>
              <a:rPr lang="ru-RU" b="1" dirty="0">
                <a:solidFill>
                  <a:schemeClr val="bg1"/>
                </a:solidFill>
              </a:rPr>
              <a:t>их создания.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95830" y="2506102"/>
            <a:ext cx="39691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91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 descr="круги в окружении круговых диаграмм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D5C48F-3644-448B-B2B0-117043630805}"/>
              </a:ext>
            </a:extLst>
          </p:cNvPr>
          <p:cNvGrpSpPr/>
          <p:nvPr/>
        </p:nvGrpSpPr>
        <p:grpSpPr>
          <a:xfrm rot="5400000">
            <a:off x="-1684193" y="3025184"/>
            <a:ext cx="4807530" cy="1080120"/>
            <a:chOff x="3155950" y="7945438"/>
            <a:chExt cx="3454400" cy="842962"/>
          </a:xfrm>
        </p:grpSpPr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0D399B5-7BCF-4CA1-A258-3A39ADF262B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6275" y="8005763"/>
              <a:ext cx="723900" cy="722312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6 h 193"/>
                <a:gd name="T4" fmla="*/ 96 w 193"/>
                <a:gd name="T5" fmla="*/ 0 h 193"/>
                <a:gd name="T6" fmla="*/ 193 w 193"/>
                <a:gd name="T7" fmla="*/ 96 h 193"/>
                <a:gd name="T8" fmla="*/ 96 w 193"/>
                <a:gd name="T9" fmla="*/ 193 h 193"/>
                <a:gd name="T10" fmla="*/ 96 w 193"/>
                <a:gd name="T11" fmla="*/ 8 h 193"/>
                <a:gd name="T12" fmla="*/ 8 w 193"/>
                <a:gd name="T13" fmla="*/ 96 h 193"/>
                <a:gd name="T14" fmla="*/ 96 w 193"/>
                <a:gd name="T15" fmla="*/ 185 h 193"/>
                <a:gd name="T16" fmla="*/ 185 w 193"/>
                <a:gd name="T17" fmla="*/ 96 h 193"/>
                <a:gd name="T18" fmla="*/ 96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3" y="43"/>
                    <a:pt x="193" y="96"/>
                  </a:cubicBezTo>
                  <a:cubicBezTo>
                    <a:pt x="193" y="150"/>
                    <a:pt x="149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6" y="185"/>
                  </a:cubicBezTo>
                  <a:cubicBezTo>
                    <a:pt x="145" y="185"/>
                    <a:pt x="185" y="145"/>
                    <a:pt x="185" y="96"/>
                  </a:cubicBezTo>
                  <a:cubicBezTo>
                    <a:pt x="185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2CFA9B0-B5D4-4B19-A948-4ACA859AC341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0" y="7945438"/>
              <a:ext cx="844550" cy="842962"/>
            </a:xfrm>
            <a:custGeom>
              <a:avLst/>
              <a:gdLst>
                <a:gd name="T0" fmla="*/ 112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2 w 225"/>
                <a:gd name="T9" fmla="*/ 0 h 225"/>
                <a:gd name="T10" fmla="*/ 112 w 225"/>
                <a:gd name="T11" fmla="*/ 40 h 225"/>
                <a:gd name="T12" fmla="*/ 61 w 225"/>
                <a:gd name="T13" fmla="*/ 61 h 225"/>
                <a:gd name="T14" fmla="*/ 40 w 225"/>
                <a:gd name="T15" fmla="*/ 112 h 225"/>
                <a:gd name="T16" fmla="*/ 61 w 225"/>
                <a:gd name="T17" fmla="*/ 164 h 225"/>
                <a:gd name="T18" fmla="*/ 112 w 225"/>
                <a:gd name="T19" fmla="*/ 185 h 225"/>
                <a:gd name="T20" fmla="*/ 163 w 225"/>
                <a:gd name="T21" fmla="*/ 164 h 225"/>
                <a:gd name="T22" fmla="*/ 185 w 225"/>
                <a:gd name="T23" fmla="*/ 112 h 225"/>
                <a:gd name="T24" fmla="*/ 163 w 225"/>
                <a:gd name="T25" fmla="*/ 61 h 225"/>
                <a:gd name="T26" fmla="*/ 192 w 225"/>
                <a:gd name="T27" fmla="*/ 33 h 225"/>
                <a:gd name="T28" fmla="*/ 225 w 225"/>
                <a:gd name="T29" fmla="*/ 112 h 225"/>
                <a:gd name="T30" fmla="*/ 192 w 225"/>
                <a:gd name="T31" fmla="*/ 192 h 225"/>
                <a:gd name="T32" fmla="*/ 112 w 225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5">
                  <a:moveTo>
                    <a:pt x="112" y="225"/>
                  </a:moveTo>
                  <a:cubicBezTo>
                    <a:pt x="82" y="225"/>
                    <a:pt x="54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5" y="48"/>
                    <a:pt x="61" y="61"/>
                  </a:cubicBezTo>
                  <a:cubicBezTo>
                    <a:pt x="47" y="75"/>
                    <a:pt x="40" y="93"/>
                    <a:pt x="40" y="112"/>
                  </a:cubicBezTo>
                  <a:cubicBezTo>
                    <a:pt x="40" y="132"/>
                    <a:pt x="47" y="150"/>
                    <a:pt x="61" y="164"/>
                  </a:cubicBezTo>
                  <a:cubicBezTo>
                    <a:pt x="75" y="177"/>
                    <a:pt x="93" y="185"/>
                    <a:pt x="112" y="185"/>
                  </a:cubicBezTo>
                  <a:cubicBezTo>
                    <a:pt x="132" y="185"/>
                    <a:pt x="150" y="177"/>
                    <a:pt x="163" y="164"/>
                  </a:cubicBezTo>
                  <a:cubicBezTo>
                    <a:pt x="177" y="150"/>
                    <a:pt x="185" y="132"/>
                    <a:pt x="185" y="112"/>
                  </a:cubicBezTo>
                  <a:cubicBezTo>
                    <a:pt x="185" y="93"/>
                    <a:pt x="177" y="75"/>
                    <a:pt x="163" y="61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213" y="54"/>
                    <a:pt x="225" y="82"/>
                    <a:pt x="225" y="112"/>
                  </a:cubicBezTo>
                  <a:cubicBezTo>
                    <a:pt x="225" y="142"/>
                    <a:pt x="213" y="171"/>
                    <a:pt x="192" y="192"/>
                  </a:cubicBezTo>
                  <a:cubicBezTo>
                    <a:pt x="170" y="213"/>
                    <a:pt x="142" y="225"/>
                    <a:pt x="112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3837F5C-3766-4E7E-93FB-4ED3158691CB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275" y="8005763"/>
              <a:ext cx="723900" cy="722312"/>
            </a:xfrm>
            <a:custGeom>
              <a:avLst/>
              <a:gdLst>
                <a:gd name="T0" fmla="*/ 97 w 193"/>
                <a:gd name="T1" fmla="*/ 193 h 193"/>
                <a:gd name="T2" fmla="*/ 0 w 193"/>
                <a:gd name="T3" fmla="*/ 96 h 193"/>
                <a:gd name="T4" fmla="*/ 97 w 193"/>
                <a:gd name="T5" fmla="*/ 0 h 193"/>
                <a:gd name="T6" fmla="*/ 193 w 193"/>
                <a:gd name="T7" fmla="*/ 96 h 193"/>
                <a:gd name="T8" fmla="*/ 97 w 193"/>
                <a:gd name="T9" fmla="*/ 193 h 193"/>
                <a:gd name="T10" fmla="*/ 97 w 193"/>
                <a:gd name="T11" fmla="*/ 8 h 193"/>
                <a:gd name="T12" fmla="*/ 8 w 193"/>
                <a:gd name="T13" fmla="*/ 96 h 193"/>
                <a:gd name="T14" fmla="*/ 97 w 193"/>
                <a:gd name="T15" fmla="*/ 185 h 193"/>
                <a:gd name="T16" fmla="*/ 185 w 193"/>
                <a:gd name="T17" fmla="*/ 96 h 193"/>
                <a:gd name="T18" fmla="*/ 97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7" y="193"/>
                  </a:moveTo>
                  <a:cubicBezTo>
                    <a:pt x="44" y="193"/>
                    <a:pt x="0" y="150"/>
                    <a:pt x="0" y="96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50"/>
                    <a:pt x="150" y="193"/>
                    <a:pt x="97" y="193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7" y="185"/>
                  </a:cubicBezTo>
                  <a:cubicBezTo>
                    <a:pt x="146" y="185"/>
                    <a:pt x="185" y="145"/>
                    <a:pt x="185" y="96"/>
                  </a:cubicBezTo>
                  <a:cubicBezTo>
                    <a:pt x="185" y="48"/>
                    <a:pt x="146" y="8"/>
                    <a:pt x="9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09E8EE4-78C7-4B8C-B31D-215B1691CCE6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950" y="7945438"/>
              <a:ext cx="842963" cy="842962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4C1866A-64AA-41D9-BC33-587E1F23D75F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7450" y="8005763"/>
              <a:ext cx="723900" cy="722312"/>
            </a:xfrm>
            <a:custGeom>
              <a:avLst/>
              <a:gdLst>
                <a:gd name="T0" fmla="*/ 96 w 193"/>
                <a:gd name="T1" fmla="*/ 193 h 193"/>
                <a:gd name="T2" fmla="*/ 0 w 193"/>
                <a:gd name="T3" fmla="*/ 96 h 193"/>
                <a:gd name="T4" fmla="*/ 96 w 193"/>
                <a:gd name="T5" fmla="*/ 0 h 193"/>
                <a:gd name="T6" fmla="*/ 193 w 193"/>
                <a:gd name="T7" fmla="*/ 96 h 193"/>
                <a:gd name="T8" fmla="*/ 96 w 193"/>
                <a:gd name="T9" fmla="*/ 193 h 193"/>
                <a:gd name="T10" fmla="*/ 96 w 193"/>
                <a:gd name="T11" fmla="*/ 8 h 193"/>
                <a:gd name="T12" fmla="*/ 8 w 193"/>
                <a:gd name="T13" fmla="*/ 96 h 193"/>
                <a:gd name="T14" fmla="*/ 96 w 193"/>
                <a:gd name="T15" fmla="*/ 185 h 193"/>
                <a:gd name="T16" fmla="*/ 185 w 193"/>
                <a:gd name="T17" fmla="*/ 96 h 193"/>
                <a:gd name="T18" fmla="*/ 96 w 193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50" y="0"/>
                    <a:pt x="193" y="43"/>
                    <a:pt x="193" y="96"/>
                  </a:cubicBezTo>
                  <a:cubicBezTo>
                    <a:pt x="193" y="150"/>
                    <a:pt x="150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8" y="8"/>
                    <a:pt x="8" y="48"/>
                    <a:pt x="8" y="96"/>
                  </a:cubicBezTo>
                  <a:cubicBezTo>
                    <a:pt x="8" y="145"/>
                    <a:pt x="48" y="185"/>
                    <a:pt x="96" y="185"/>
                  </a:cubicBezTo>
                  <a:cubicBezTo>
                    <a:pt x="145" y="185"/>
                    <a:pt x="185" y="145"/>
                    <a:pt x="185" y="96"/>
                  </a:cubicBezTo>
                  <a:cubicBezTo>
                    <a:pt x="185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E88FE6B-1E7D-4422-8DB0-BB147919D246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7945438"/>
              <a:ext cx="720725" cy="842962"/>
            </a:xfrm>
            <a:custGeom>
              <a:avLst/>
              <a:gdLst>
                <a:gd name="T0" fmla="*/ 112 w 192"/>
                <a:gd name="T1" fmla="*/ 225 h 225"/>
                <a:gd name="T2" fmla="*/ 33 w 192"/>
                <a:gd name="T3" fmla="*/ 192 h 225"/>
                <a:gd name="T4" fmla="*/ 0 w 192"/>
                <a:gd name="T5" fmla="*/ 112 h 225"/>
                <a:gd name="T6" fmla="*/ 33 w 192"/>
                <a:gd name="T7" fmla="*/ 33 h 225"/>
                <a:gd name="T8" fmla="*/ 112 w 192"/>
                <a:gd name="T9" fmla="*/ 0 h 225"/>
                <a:gd name="T10" fmla="*/ 112 w 192"/>
                <a:gd name="T11" fmla="*/ 40 h 225"/>
                <a:gd name="T12" fmla="*/ 61 w 192"/>
                <a:gd name="T13" fmla="*/ 61 h 225"/>
                <a:gd name="T14" fmla="*/ 40 w 192"/>
                <a:gd name="T15" fmla="*/ 112 h 225"/>
                <a:gd name="T16" fmla="*/ 61 w 192"/>
                <a:gd name="T17" fmla="*/ 164 h 225"/>
                <a:gd name="T18" fmla="*/ 112 w 192"/>
                <a:gd name="T19" fmla="*/ 185 h 225"/>
                <a:gd name="T20" fmla="*/ 164 w 192"/>
                <a:gd name="T21" fmla="*/ 164 h 225"/>
                <a:gd name="T22" fmla="*/ 192 w 192"/>
                <a:gd name="T23" fmla="*/ 192 h 225"/>
                <a:gd name="T24" fmla="*/ 112 w 192"/>
                <a:gd name="T2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25">
                  <a:moveTo>
                    <a:pt x="112" y="225"/>
                  </a:moveTo>
                  <a:cubicBezTo>
                    <a:pt x="82" y="225"/>
                    <a:pt x="54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5" y="48"/>
                    <a:pt x="61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1" y="164"/>
                  </a:cubicBezTo>
                  <a:cubicBezTo>
                    <a:pt x="75" y="177"/>
                    <a:pt x="93" y="185"/>
                    <a:pt x="112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71" y="213"/>
                    <a:pt x="142" y="225"/>
                    <a:pt x="112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C2DC6DF-78F9-4064-8D8F-ACC31F5C7DB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9625" y="8005763"/>
              <a:ext cx="720725" cy="722312"/>
            </a:xfrm>
            <a:custGeom>
              <a:avLst/>
              <a:gdLst>
                <a:gd name="T0" fmla="*/ 96 w 192"/>
                <a:gd name="T1" fmla="*/ 193 h 193"/>
                <a:gd name="T2" fmla="*/ 0 w 192"/>
                <a:gd name="T3" fmla="*/ 96 h 193"/>
                <a:gd name="T4" fmla="*/ 96 w 192"/>
                <a:gd name="T5" fmla="*/ 0 h 193"/>
                <a:gd name="T6" fmla="*/ 192 w 192"/>
                <a:gd name="T7" fmla="*/ 96 h 193"/>
                <a:gd name="T8" fmla="*/ 96 w 192"/>
                <a:gd name="T9" fmla="*/ 193 h 193"/>
                <a:gd name="T10" fmla="*/ 96 w 192"/>
                <a:gd name="T11" fmla="*/ 8 h 193"/>
                <a:gd name="T12" fmla="*/ 8 w 192"/>
                <a:gd name="T13" fmla="*/ 96 h 193"/>
                <a:gd name="T14" fmla="*/ 96 w 192"/>
                <a:gd name="T15" fmla="*/ 185 h 193"/>
                <a:gd name="T16" fmla="*/ 184 w 192"/>
                <a:gd name="T17" fmla="*/ 96 h 193"/>
                <a:gd name="T18" fmla="*/ 96 w 192"/>
                <a:gd name="T19" fmla="*/ 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50"/>
                    <a:pt x="149" y="193"/>
                    <a:pt x="96" y="193"/>
                  </a:cubicBezTo>
                  <a:close/>
                  <a:moveTo>
                    <a:pt x="96" y="8"/>
                  </a:moveTo>
                  <a:cubicBezTo>
                    <a:pt x="47" y="8"/>
                    <a:pt x="8" y="48"/>
                    <a:pt x="8" y="96"/>
                  </a:cubicBezTo>
                  <a:cubicBezTo>
                    <a:pt x="8" y="145"/>
                    <a:pt x="47" y="185"/>
                    <a:pt x="96" y="185"/>
                  </a:cubicBezTo>
                  <a:cubicBezTo>
                    <a:pt x="145" y="185"/>
                    <a:pt x="184" y="145"/>
                    <a:pt x="184" y="96"/>
                  </a:cubicBezTo>
                  <a:cubicBezTo>
                    <a:pt x="184" y="48"/>
                    <a:pt x="145" y="8"/>
                    <a:pt x="96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65C2608-191E-43C9-8239-000437E83631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7945438"/>
              <a:ext cx="420688" cy="842962"/>
            </a:xfrm>
            <a:custGeom>
              <a:avLst/>
              <a:gdLst>
                <a:gd name="T0" fmla="*/ 112 w 112"/>
                <a:gd name="T1" fmla="*/ 225 h 225"/>
                <a:gd name="T2" fmla="*/ 32 w 112"/>
                <a:gd name="T3" fmla="*/ 192 h 225"/>
                <a:gd name="T4" fmla="*/ 0 w 112"/>
                <a:gd name="T5" fmla="*/ 112 h 225"/>
                <a:gd name="T6" fmla="*/ 32 w 112"/>
                <a:gd name="T7" fmla="*/ 33 h 225"/>
                <a:gd name="T8" fmla="*/ 112 w 112"/>
                <a:gd name="T9" fmla="*/ 0 h 225"/>
                <a:gd name="T10" fmla="*/ 112 w 112"/>
                <a:gd name="T11" fmla="*/ 40 h 225"/>
                <a:gd name="T12" fmla="*/ 61 w 112"/>
                <a:gd name="T13" fmla="*/ 61 h 225"/>
                <a:gd name="T14" fmla="*/ 40 w 112"/>
                <a:gd name="T15" fmla="*/ 112 h 225"/>
                <a:gd name="T16" fmla="*/ 61 w 112"/>
                <a:gd name="T17" fmla="*/ 164 h 225"/>
                <a:gd name="T18" fmla="*/ 112 w 112"/>
                <a:gd name="T19" fmla="*/ 185 h 225"/>
                <a:gd name="T20" fmla="*/ 112 w 112"/>
                <a:gd name="T2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25">
                  <a:moveTo>
                    <a:pt x="112" y="225"/>
                  </a:moveTo>
                  <a:cubicBezTo>
                    <a:pt x="82" y="225"/>
                    <a:pt x="54" y="213"/>
                    <a:pt x="32" y="192"/>
                  </a:cubicBezTo>
                  <a:cubicBezTo>
                    <a:pt x="11" y="171"/>
                    <a:pt x="0" y="142"/>
                    <a:pt x="0" y="112"/>
                  </a:cubicBezTo>
                  <a:cubicBezTo>
                    <a:pt x="0" y="82"/>
                    <a:pt x="11" y="54"/>
                    <a:pt x="32" y="33"/>
                  </a:cubicBezTo>
                  <a:cubicBezTo>
                    <a:pt x="54" y="12"/>
                    <a:pt x="82" y="0"/>
                    <a:pt x="112" y="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3" y="40"/>
                    <a:pt x="74" y="48"/>
                    <a:pt x="61" y="61"/>
                  </a:cubicBezTo>
                  <a:cubicBezTo>
                    <a:pt x="47" y="75"/>
                    <a:pt x="40" y="93"/>
                    <a:pt x="40" y="112"/>
                  </a:cubicBezTo>
                  <a:cubicBezTo>
                    <a:pt x="40" y="132"/>
                    <a:pt x="47" y="150"/>
                    <a:pt x="61" y="164"/>
                  </a:cubicBezTo>
                  <a:cubicBezTo>
                    <a:pt x="74" y="177"/>
                    <a:pt x="93" y="185"/>
                    <a:pt x="112" y="185"/>
                  </a:cubicBezTo>
                  <a:lnTo>
                    <a:pt x="112" y="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72F9BF3-CA1E-4341-961B-0B2B0D540A38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375" y="8174038"/>
              <a:ext cx="388938" cy="3857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2B51BAB-7156-467D-9477-815169965FDD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8174038"/>
              <a:ext cx="390525" cy="3857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94347C3-55A1-4E56-96B8-3B0B85A10C1A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550" y="8174038"/>
              <a:ext cx="390525" cy="3857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F043C7A-057E-4353-992E-D1BD7AA69F2F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8174038"/>
              <a:ext cx="390525" cy="3857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918495" y="744876"/>
            <a:ext cx="3385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437532" y="1286361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мобильной музейной цифровой лаборатории, необходимой для формирования открытого музейного пространства и распространения историко-культурного наследия школьных музеев Тольятти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430314" y="3112297"/>
            <a:ext cx="7668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 Поиск специалистов для проведения обучающих семинаров по созданию современных цифровых музейных образовательных продуктов</a:t>
            </a:r>
          </a:p>
          <a:p>
            <a:r>
              <a:rPr lang="ru-RU" sz="1600" dirty="0"/>
              <a:t>2. Организовать деятельность по созданию и использованию передвижной музейной цифровой лаборатории в музейно-образовательном пространстве </a:t>
            </a:r>
            <a:r>
              <a:rPr lang="ru-RU" sz="1600" dirty="0" err="1"/>
              <a:t>г.о</a:t>
            </a:r>
            <a:r>
              <a:rPr lang="ru-RU" sz="1600" dirty="0"/>
              <a:t>. Тольятти через распространение информации о новых возможностях школьных музеев в цифровом обществе Тольятти</a:t>
            </a:r>
          </a:p>
          <a:p>
            <a:r>
              <a:rPr lang="ru-RU" sz="1600" dirty="0"/>
              <a:t>3. Обучить руководителей, активистов школьных музеев, волонтеров проекта новым современным информационным технологиям, способствующим разработке интересного контента  музейного цифрового пространства города Тольятти</a:t>
            </a:r>
          </a:p>
          <a:p>
            <a:r>
              <a:rPr lang="ru-RU" sz="1600" dirty="0"/>
              <a:t>4. Вовлечь руководителей, активистов школьных музеев, партнеров, волонтеров в разработку современных инновационных музейных продуктов </a:t>
            </a:r>
          </a:p>
          <a:p>
            <a:r>
              <a:rPr lang="ru-RU" sz="1600" dirty="0"/>
              <a:t>5. Популяризировать современные инновационные музейные практики в городском сообществе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0066" y="2602255"/>
            <a:ext cx="3842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52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287" y="116632"/>
            <a:ext cx="7433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реализации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Группа 2" descr="последовательность страниц с загнутыми углам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F621AD-0223-46BE-BE69-0423C50BFD80}"/>
              </a:ext>
            </a:extLst>
          </p:cNvPr>
          <p:cNvGrpSpPr/>
          <p:nvPr/>
        </p:nvGrpSpPr>
        <p:grpSpPr>
          <a:xfrm>
            <a:off x="35496" y="1296557"/>
            <a:ext cx="8784976" cy="5400600"/>
            <a:chOff x="3479163" y="7600950"/>
            <a:chExt cx="2677162" cy="1029015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8B79EAF-9818-4722-83C0-6DE5C57BE49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7600950"/>
              <a:ext cx="663575" cy="1025525"/>
            </a:xfrm>
            <a:custGeom>
              <a:avLst/>
              <a:gdLst>
                <a:gd name="T0" fmla="*/ 418 w 418"/>
                <a:gd name="T1" fmla="*/ 646 h 646"/>
                <a:gd name="T2" fmla="*/ 0 w 418"/>
                <a:gd name="T3" fmla="*/ 646 h 646"/>
                <a:gd name="T4" fmla="*/ 0 w 418"/>
                <a:gd name="T5" fmla="*/ 240 h 646"/>
                <a:gd name="T6" fmla="*/ 240 w 418"/>
                <a:gd name="T7" fmla="*/ 0 h 646"/>
                <a:gd name="T8" fmla="*/ 418 w 418"/>
                <a:gd name="T9" fmla="*/ 0 h 646"/>
                <a:gd name="T10" fmla="*/ 418 w 418"/>
                <a:gd name="T11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646">
                  <a:moveTo>
                    <a:pt x="418" y="646"/>
                  </a:moveTo>
                  <a:lnTo>
                    <a:pt x="0" y="646"/>
                  </a:lnTo>
                  <a:lnTo>
                    <a:pt x="0" y="240"/>
                  </a:lnTo>
                  <a:lnTo>
                    <a:pt x="240" y="0"/>
                  </a:lnTo>
                  <a:lnTo>
                    <a:pt x="418" y="0"/>
                  </a:lnTo>
                  <a:lnTo>
                    <a:pt x="418" y="6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1F5C8C-F10C-4D27-B941-EF16E04342D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7600950"/>
              <a:ext cx="434975" cy="514350"/>
            </a:xfrm>
            <a:custGeom>
              <a:avLst/>
              <a:gdLst>
                <a:gd name="T0" fmla="*/ 240 w 274"/>
                <a:gd name="T1" fmla="*/ 0 h 324"/>
                <a:gd name="T2" fmla="*/ 240 w 274"/>
                <a:gd name="T3" fmla="*/ 0 h 324"/>
                <a:gd name="T4" fmla="*/ 0 w 274"/>
                <a:gd name="T5" fmla="*/ 240 h 324"/>
                <a:gd name="T6" fmla="*/ 274 w 274"/>
                <a:gd name="T7" fmla="*/ 324 h 324"/>
                <a:gd name="T8" fmla="*/ 240 w 27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24">
                  <a:moveTo>
                    <a:pt x="240" y="0"/>
                  </a:moveTo>
                  <a:lnTo>
                    <a:pt x="240" y="0"/>
                  </a:lnTo>
                  <a:lnTo>
                    <a:pt x="0" y="240"/>
                  </a:lnTo>
                  <a:lnTo>
                    <a:pt x="274" y="32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8DBEBE8-2389-4F92-9CFE-9D294A6EAD0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7600950"/>
              <a:ext cx="663575" cy="1025525"/>
            </a:xfrm>
            <a:custGeom>
              <a:avLst/>
              <a:gdLst>
                <a:gd name="T0" fmla="*/ 418 w 418"/>
                <a:gd name="T1" fmla="*/ 0 h 646"/>
                <a:gd name="T2" fmla="*/ 0 w 418"/>
                <a:gd name="T3" fmla="*/ 0 h 646"/>
                <a:gd name="T4" fmla="*/ 0 w 418"/>
                <a:gd name="T5" fmla="*/ 406 h 646"/>
                <a:gd name="T6" fmla="*/ 240 w 418"/>
                <a:gd name="T7" fmla="*/ 646 h 646"/>
                <a:gd name="T8" fmla="*/ 418 w 418"/>
                <a:gd name="T9" fmla="*/ 646 h 646"/>
                <a:gd name="T10" fmla="*/ 418 w 418"/>
                <a:gd name="T1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646">
                  <a:moveTo>
                    <a:pt x="418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40" y="646"/>
                  </a:lnTo>
                  <a:lnTo>
                    <a:pt x="418" y="64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75E606-A9F5-4A0F-A2F9-D9B8F332CF3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8115300"/>
              <a:ext cx="434975" cy="511175"/>
            </a:xfrm>
            <a:custGeom>
              <a:avLst/>
              <a:gdLst>
                <a:gd name="T0" fmla="*/ 274 w 274"/>
                <a:gd name="T1" fmla="*/ 0 h 322"/>
                <a:gd name="T2" fmla="*/ 0 w 274"/>
                <a:gd name="T3" fmla="*/ 82 h 322"/>
                <a:gd name="T4" fmla="*/ 240 w 274"/>
                <a:gd name="T5" fmla="*/ 322 h 322"/>
                <a:gd name="T6" fmla="*/ 274 w 27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322">
                  <a:moveTo>
                    <a:pt x="274" y="0"/>
                  </a:moveTo>
                  <a:lnTo>
                    <a:pt x="0" y="82"/>
                  </a:lnTo>
                  <a:lnTo>
                    <a:pt x="240" y="3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E0AB30E-CE5A-400E-92A9-84AF88233D2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7600950"/>
              <a:ext cx="665163" cy="1025525"/>
            </a:xfrm>
            <a:custGeom>
              <a:avLst/>
              <a:gdLst>
                <a:gd name="T0" fmla="*/ 419 w 419"/>
                <a:gd name="T1" fmla="*/ 646 h 646"/>
                <a:gd name="T2" fmla="*/ 0 w 419"/>
                <a:gd name="T3" fmla="*/ 646 h 646"/>
                <a:gd name="T4" fmla="*/ 0 w 419"/>
                <a:gd name="T5" fmla="*/ 240 h 646"/>
                <a:gd name="T6" fmla="*/ 241 w 419"/>
                <a:gd name="T7" fmla="*/ 0 h 646"/>
                <a:gd name="T8" fmla="*/ 419 w 419"/>
                <a:gd name="T9" fmla="*/ 0 h 646"/>
                <a:gd name="T10" fmla="*/ 419 w 419"/>
                <a:gd name="T11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46">
                  <a:moveTo>
                    <a:pt x="419" y="646"/>
                  </a:moveTo>
                  <a:lnTo>
                    <a:pt x="0" y="646"/>
                  </a:lnTo>
                  <a:lnTo>
                    <a:pt x="0" y="240"/>
                  </a:lnTo>
                  <a:lnTo>
                    <a:pt x="241" y="0"/>
                  </a:lnTo>
                  <a:lnTo>
                    <a:pt x="419" y="0"/>
                  </a:lnTo>
                  <a:lnTo>
                    <a:pt x="419" y="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EF3A440-7763-41AC-B9A5-FA16D9D0FDC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7600950"/>
              <a:ext cx="436563" cy="514350"/>
            </a:xfrm>
            <a:custGeom>
              <a:avLst/>
              <a:gdLst>
                <a:gd name="T0" fmla="*/ 241 w 275"/>
                <a:gd name="T1" fmla="*/ 0 h 324"/>
                <a:gd name="T2" fmla="*/ 241 w 275"/>
                <a:gd name="T3" fmla="*/ 0 h 324"/>
                <a:gd name="T4" fmla="*/ 0 w 275"/>
                <a:gd name="T5" fmla="*/ 240 h 324"/>
                <a:gd name="T6" fmla="*/ 275 w 275"/>
                <a:gd name="T7" fmla="*/ 324 h 324"/>
                <a:gd name="T8" fmla="*/ 241 w 275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24">
                  <a:moveTo>
                    <a:pt x="241" y="0"/>
                  </a:moveTo>
                  <a:lnTo>
                    <a:pt x="241" y="0"/>
                  </a:lnTo>
                  <a:lnTo>
                    <a:pt x="0" y="240"/>
                  </a:lnTo>
                  <a:lnTo>
                    <a:pt x="275" y="32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41C6A5-183F-4393-BD92-181F4A142C7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7600950"/>
              <a:ext cx="663575" cy="1025525"/>
            </a:xfrm>
            <a:custGeom>
              <a:avLst/>
              <a:gdLst>
                <a:gd name="T0" fmla="*/ 418 w 418"/>
                <a:gd name="T1" fmla="*/ 0 h 646"/>
                <a:gd name="T2" fmla="*/ 0 w 418"/>
                <a:gd name="T3" fmla="*/ 0 h 646"/>
                <a:gd name="T4" fmla="*/ 0 w 418"/>
                <a:gd name="T5" fmla="*/ 406 h 646"/>
                <a:gd name="T6" fmla="*/ 240 w 418"/>
                <a:gd name="T7" fmla="*/ 646 h 646"/>
                <a:gd name="T8" fmla="*/ 418 w 418"/>
                <a:gd name="T9" fmla="*/ 646 h 646"/>
                <a:gd name="T10" fmla="*/ 418 w 418"/>
                <a:gd name="T1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646">
                  <a:moveTo>
                    <a:pt x="418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40" y="646"/>
                  </a:lnTo>
                  <a:lnTo>
                    <a:pt x="418" y="64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4538C0F-0732-45AE-A4C1-BCF70EAD466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8115300"/>
              <a:ext cx="434975" cy="511175"/>
            </a:xfrm>
            <a:custGeom>
              <a:avLst/>
              <a:gdLst>
                <a:gd name="T0" fmla="*/ 274 w 274"/>
                <a:gd name="T1" fmla="*/ 0 h 322"/>
                <a:gd name="T2" fmla="*/ 0 w 274"/>
                <a:gd name="T3" fmla="*/ 82 h 322"/>
                <a:gd name="T4" fmla="*/ 240 w 274"/>
                <a:gd name="T5" fmla="*/ 322 h 322"/>
                <a:gd name="T6" fmla="*/ 274 w 27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322">
                  <a:moveTo>
                    <a:pt x="274" y="0"/>
                  </a:moveTo>
                  <a:lnTo>
                    <a:pt x="0" y="82"/>
                  </a:lnTo>
                  <a:lnTo>
                    <a:pt x="240" y="3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9860808-3FA7-40B0-9317-160298B6F87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8115300"/>
              <a:ext cx="434975" cy="511175"/>
            </a:xfrm>
            <a:custGeom>
              <a:avLst/>
              <a:gdLst>
                <a:gd name="T0" fmla="*/ 274 w 274"/>
                <a:gd name="T1" fmla="*/ 0 h 322"/>
                <a:gd name="T2" fmla="*/ 0 w 274"/>
                <a:gd name="T3" fmla="*/ 82 h 322"/>
                <a:gd name="T4" fmla="*/ 240 w 274"/>
                <a:gd name="T5" fmla="*/ 322 h 322"/>
                <a:gd name="T6" fmla="*/ 274 w 274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322">
                  <a:moveTo>
                    <a:pt x="274" y="0"/>
                  </a:moveTo>
                  <a:lnTo>
                    <a:pt x="0" y="82"/>
                  </a:lnTo>
                  <a:lnTo>
                    <a:pt x="240" y="322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B8A12B-2612-45AE-B64D-C9F9E929448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163" y="7601578"/>
              <a:ext cx="379413" cy="379413"/>
            </a:xfrm>
            <a:custGeom>
              <a:avLst/>
              <a:gdLst>
                <a:gd name="T0" fmla="*/ 0 w 239"/>
                <a:gd name="T1" fmla="*/ 239 h 239"/>
                <a:gd name="T2" fmla="*/ 239 w 239"/>
                <a:gd name="T3" fmla="*/ 239 h 239"/>
                <a:gd name="T4" fmla="*/ 239 w 239"/>
                <a:gd name="T5" fmla="*/ 0 h 239"/>
                <a:gd name="T6" fmla="*/ 0 w 239"/>
                <a:gd name="T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239">
                  <a:moveTo>
                    <a:pt x="0" y="239"/>
                  </a:moveTo>
                  <a:lnTo>
                    <a:pt x="239" y="239"/>
                  </a:lnTo>
                  <a:lnTo>
                    <a:pt x="239" y="0"/>
                  </a:lnTo>
                  <a:lnTo>
                    <a:pt x="0" y="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5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D740358-1211-4B8A-BBFE-D62F85C3AE0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519" y="8250552"/>
              <a:ext cx="381000" cy="379413"/>
            </a:xfrm>
            <a:custGeom>
              <a:avLst/>
              <a:gdLst>
                <a:gd name="T0" fmla="*/ 0 w 240"/>
                <a:gd name="T1" fmla="*/ 0 h 239"/>
                <a:gd name="T2" fmla="*/ 240 w 240"/>
                <a:gd name="T3" fmla="*/ 0 h 239"/>
                <a:gd name="T4" fmla="*/ 240 w 240"/>
                <a:gd name="T5" fmla="*/ 239 h 239"/>
                <a:gd name="T6" fmla="*/ 0 w 240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39">
                  <a:moveTo>
                    <a:pt x="0" y="0"/>
                  </a:moveTo>
                  <a:lnTo>
                    <a:pt x="240" y="0"/>
                  </a:lnTo>
                  <a:lnTo>
                    <a:pt x="240" y="23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B33FDB1-DE0E-4ED8-B76C-FD246907CDF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856" y="7604596"/>
              <a:ext cx="381000" cy="379413"/>
            </a:xfrm>
            <a:custGeom>
              <a:avLst/>
              <a:gdLst>
                <a:gd name="T0" fmla="*/ 0 w 240"/>
                <a:gd name="T1" fmla="*/ 239 h 239"/>
                <a:gd name="T2" fmla="*/ 240 w 240"/>
                <a:gd name="T3" fmla="*/ 239 h 239"/>
                <a:gd name="T4" fmla="*/ 240 w 240"/>
                <a:gd name="T5" fmla="*/ 0 h 239"/>
                <a:gd name="T6" fmla="*/ 0 w 240"/>
                <a:gd name="T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39">
                  <a:moveTo>
                    <a:pt x="0" y="239"/>
                  </a:moveTo>
                  <a:lnTo>
                    <a:pt x="240" y="239"/>
                  </a:lnTo>
                  <a:lnTo>
                    <a:pt x="240" y="0"/>
                  </a:lnTo>
                  <a:lnTo>
                    <a:pt x="0" y="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5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60D061F-2C04-4639-AB3D-A4DE82AA7ECA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781" y="8247534"/>
              <a:ext cx="379413" cy="379413"/>
            </a:xfrm>
            <a:custGeom>
              <a:avLst/>
              <a:gdLst>
                <a:gd name="T0" fmla="*/ 0 w 239"/>
                <a:gd name="T1" fmla="*/ 0 h 239"/>
                <a:gd name="T2" fmla="*/ 239 w 239"/>
                <a:gd name="T3" fmla="*/ 0 h 239"/>
                <a:gd name="T4" fmla="*/ 239 w 239"/>
                <a:gd name="T5" fmla="*/ 239 h 239"/>
                <a:gd name="T6" fmla="*/ 0 w 239"/>
                <a:gd name="T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239">
                  <a:moveTo>
                    <a:pt x="0" y="0"/>
                  </a:moveTo>
                  <a:lnTo>
                    <a:pt x="239" y="0"/>
                  </a:lnTo>
                  <a:lnTo>
                    <a:pt x="239" y="23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4868" y="3481151"/>
            <a:ext cx="21774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Проведение рабочих </a:t>
            </a:r>
            <a:r>
              <a:rPr lang="ru-RU" b="1" dirty="0">
                <a:solidFill>
                  <a:schemeClr val="bg1"/>
                </a:solidFill>
              </a:rPr>
              <a:t>встреч с сотрудниками МБУК Тольяттинский краеведческий </a:t>
            </a:r>
            <a:r>
              <a:rPr lang="ru-RU" b="1" dirty="0" smtClean="0">
                <a:solidFill>
                  <a:schemeClr val="bg1"/>
                </a:solidFill>
              </a:rPr>
              <a:t>музей, планирование совместных </a:t>
            </a:r>
            <a:r>
              <a:rPr lang="ru-RU" b="1" dirty="0">
                <a:solidFill>
                  <a:schemeClr val="bg1"/>
                </a:solidFill>
              </a:rPr>
              <a:t>мероприятий по проекту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50495" y="1319857"/>
            <a:ext cx="21983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Закупка оборудования </a:t>
            </a:r>
            <a:r>
              <a:rPr lang="ru-RU" b="1" dirty="0">
                <a:solidFill>
                  <a:schemeClr val="bg1"/>
                </a:solidFill>
              </a:rPr>
              <a:t>для создания цифровой музейной лаборатории (2 ноутбука, документ-камера, фотоаппарат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вспомогательное </a:t>
            </a:r>
            <a:r>
              <a:rPr lang="ru-RU" b="1" dirty="0" smtClean="0">
                <a:solidFill>
                  <a:schemeClr val="bg1"/>
                </a:solidFill>
              </a:rPr>
              <a:t>оборудование)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8821" y="3549758"/>
            <a:ext cx="2076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Разработка программы </a:t>
            </a:r>
            <a:r>
              <a:rPr lang="ru-RU" b="1" dirty="0">
                <a:solidFill>
                  <a:schemeClr val="bg1"/>
                </a:solidFill>
              </a:rPr>
              <a:t>профильной смены «Активисты школьных музеев Тольятти» с проведением мероприятий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42983" y="1364963"/>
            <a:ext cx="20736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 проекта </a:t>
            </a:r>
            <a:r>
              <a:rPr lang="ru-RU" b="1" dirty="0">
                <a:solidFill>
                  <a:schemeClr val="bg1"/>
                </a:solidFill>
              </a:rPr>
              <a:t>«Музейная цифровая лаборатория» волонтерского отряда МБУ «Школа №93» </a:t>
            </a:r>
            <a:r>
              <a:rPr lang="ru-RU" b="1" dirty="0" smtClean="0">
                <a:solidFill>
                  <a:schemeClr val="bg1"/>
                </a:solidFill>
              </a:rPr>
              <a:t>и городского </a:t>
            </a:r>
            <a:r>
              <a:rPr lang="ru-RU" b="1" dirty="0">
                <a:solidFill>
                  <a:schemeClr val="bg1"/>
                </a:solidFill>
              </a:rPr>
              <a:t>марафона «Музей в городе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23811" y="2097226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август 2020 </a:t>
            </a:r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3032826" y="5462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август 2020 </a:t>
            </a:r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5491901" y="1988167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сентябрь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2020 г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679200" y="5378351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сентябрь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2020 г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54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070618" y="-60829"/>
            <a:ext cx="7433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реализации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2" name="Группа 41" descr="Фигура временной шкалы с кругам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445AC44E-1E9A-4ECD-A070-2F1C1B6C9B16}"/>
              </a:ext>
            </a:extLst>
          </p:cNvPr>
          <p:cNvGrpSpPr/>
          <p:nvPr/>
        </p:nvGrpSpPr>
        <p:grpSpPr>
          <a:xfrm>
            <a:off x="60761" y="591167"/>
            <a:ext cx="8903727" cy="5544615"/>
            <a:chOff x="512763" y="4384676"/>
            <a:chExt cx="2699993" cy="2047875"/>
          </a:xfrm>
        </p:grpSpPr>
        <p:sp>
          <p:nvSpPr>
            <p:cNvPr id="43" name="Полилиния 4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907E61-3CD4-49D1-A2EA-8BE39EFF10F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3" y="5329238"/>
              <a:ext cx="157163" cy="157163"/>
            </a:xfrm>
            <a:custGeom>
              <a:avLst/>
              <a:gdLst>
                <a:gd name="T0" fmla="*/ 48 w 50"/>
                <a:gd name="T1" fmla="*/ 25 h 50"/>
                <a:gd name="T2" fmla="*/ 46 w 50"/>
                <a:gd name="T3" fmla="*/ 25 h 50"/>
                <a:gd name="T4" fmla="*/ 39 w 50"/>
                <a:gd name="T5" fmla="*/ 40 h 50"/>
                <a:gd name="T6" fmla="*/ 25 w 50"/>
                <a:gd name="T7" fmla="*/ 46 h 50"/>
                <a:gd name="T8" fmla="*/ 10 w 50"/>
                <a:gd name="T9" fmla="*/ 40 h 50"/>
                <a:gd name="T10" fmla="*/ 4 w 50"/>
                <a:gd name="T11" fmla="*/ 25 h 50"/>
                <a:gd name="T12" fmla="*/ 10 w 50"/>
                <a:gd name="T13" fmla="*/ 10 h 50"/>
                <a:gd name="T14" fmla="*/ 25 w 50"/>
                <a:gd name="T15" fmla="*/ 4 h 50"/>
                <a:gd name="T16" fmla="*/ 39 w 50"/>
                <a:gd name="T17" fmla="*/ 10 h 50"/>
                <a:gd name="T18" fmla="*/ 46 w 50"/>
                <a:gd name="T19" fmla="*/ 25 h 50"/>
                <a:gd name="T20" fmla="*/ 48 w 50"/>
                <a:gd name="T21" fmla="*/ 25 h 50"/>
                <a:gd name="T22" fmla="*/ 50 w 50"/>
                <a:gd name="T23" fmla="*/ 25 h 50"/>
                <a:gd name="T24" fmla="*/ 25 w 50"/>
                <a:gd name="T25" fmla="*/ 0 h 50"/>
                <a:gd name="T26" fmla="*/ 0 w 50"/>
                <a:gd name="T27" fmla="*/ 25 h 50"/>
                <a:gd name="T28" fmla="*/ 25 w 50"/>
                <a:gd name="T29" fmla="*/ 50 h 50"/>
                <a:gd name="T30" fmla="*/ 50 w 50"/>
                <a:gd name="T31" fmla="*/ 25 h 50"/>
                <a:gd name="T32" fmla="*/ 48 w 50"/>
                <a:gd name="T3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48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39" y="40"/>
                  </a:cubicBezTo>
                  <a:cubicBezTo>
                    <a:pt x="36" y="44"/>
                    <a:pt x="30" y="46"/>
                    <a:pt x="25" y="46"/>
                  </a:cubicBezTo>
                  <a:cubicBezTo>
                    <a:pt x="19" y="46"/>
                    <a:pt x="14" y="44"/>
                    <a:pt x="10" y="40"/>
                  </a:cubicBezTo>
                  <a:cubicBezTo>
                    <a:pt x="6" y="36"/>
                    <a:pt x="4" y="31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6"/>
                    <a:pt x="19" y="4"/>
                    <a:pt x="25" y="4"/>
                  </a:cubicBezTo>
                  <a:cubicBezTo>
                    <a:pt x="30" y="4"/>
                    <a:pt x="36" y="6"/>
                    <a:pt x="39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8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103CD4C-EDDE-4D83-A553-6307C2C114D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93" y="5340568"/>
              <a:ext cx="157163" cy="157163"/>
            </a:xfrm>
            <a:custGeom>
              <a:avLst/>
              <a:gdLst>
                <a:gd name="T0" fmla="*/ 48 w 50"/>
                <a:gd name="T1" fmla="*/ 25 h 50"/>
                <a:gd name="T2" fmla="*/ 46 w 50"/>
                <a:gd name="T3" fmla="*/ 25 h 50"/>
                <a:gd name="T4" fmla="*/ 40 w 50"/>
                <a:gd name="T5" fmla="*/ 40 h 50"/>
                <a:gd name="T6" fmla="*/ 25 w 50"/>
                <a:gd name="T7" fmla="*/ 46 h 50"/>
                <a:gd name="T8" fmla="*/ 10 w 50"/>
                <a:gd name="T9" fmla="*/ 40 h 50"/>
                <a:gd name="T10" fmla="*/ 4 w 50"/>
                <a:gd name="T11" fmla="*/ 25 h 50"/>
                <a:gd name="T12" fmla="*/ 10 w 50"/>
                <a:gd name="T13" fmla="*/ 10 h 50"/>
                <a:gd name="T14" fmla="*/ 25 w 50"/>
                <a:gd name="T15" fmla="*/ 4 h 50"/>
                <a:gd name="T16" fmla="*/ 40 w 50"/>
                <a:gd name="T17" fmla="*/ 10 h 50"/>
                <a:gd name="T18" fmla="*/ 46 w 50"/>
                <a:gd name="T19" fmla="*/ 25 h 50"/>
                <a:gd name="T20" fmla="*/ 48 w 50"/>
                <a:gd name="T21" fmla="*/ 25 h 50"/>
                <a:gd name="T22" fmla="*/ 50 w 50"/>
                <a:gd name="T23" fmla="*/ 25 h 50"/>
                <a:gd name="T24" fmla="*/ 25 w 50"/>
                <a:gd name="T25" fmla="*/ 0 h 50"/>
                <a:gd name="T26" fmla="*/ 0 w 50"/>
                <a:gd name="T27" fmla="*/ 25 h 50"/>
                <a:gd name="T28" fmla="*/ 25 w 50"/>
                <a:gd name="T29" fmla="*/ 50 h 50"/>
                <a:gd name="T30" fmla="*/ 50 w 50"/>
                <a:gd name="T31" fmla="*/ 25 h 50"/>
                <a:gd name="T32" fmla="*/ 48 w 50"/>
                <a:gd name="T3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48" y="25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4" y="36"/>
                    <a:pt x="40" y="40"/>
                  </a:cubicBezTo>
                  <a:cubicBezTo>
                    <a:pt x="36" y="44"/>
                    <a:pt x="31" y="46"/>
                    <a:pt x="25" y="46"/>
                  </a:cubicBezTo>
                  <a:cubicBezTo>
                    <a:pt x="19" y="46"/>
                    <a:pt x="14" y="44"/>
                    <a:pt x="10" y="40"/>
                  </a:cubicBezTo>
                  <a:cubicBezTo>
                    <a:pt x="6" y="36"/>
                    <a:pt x="4" y="31"/>
                    <a:pt x="4" y="25"/>
                  </a:cubicBezTo>
                  <a:cubicBezTo>
                    <a:pt x="4" y="19"/>
                    <a:pt x="6" y="14"/>
                    <a:pt x="10" y="10"/>
                  </a:cubicBezTo>
                  <a:cubicBezTo>
                    <a:pt x="14" y="6"/>
                    <a:pt x="19" y="4"/>
                    <a:pt x="25" y="4"/>
                  </a:cubicBezTo>
                  <a:cubicBezTo>
                    <a:pt x="31" y="4"/>
                    <a:pt x="36" y="6"/>
                    <a:pt x="40" y="10"/>
                  </a:cubicBezTo>
                  <a:cubicBezTo>
                    <a:pt x="44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F76FC4E-8C96-4955-A44C-80AB978CC67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1" y="5402263"/>
              <a:ext cx="2509995" cy="16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9C1E98D-9F03-4F18-B531-229BD601E17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1" y="5159376"/>
              <a:ext cx="12700" cy="2492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9A61D8A-5704-4169-B1F6-65AE40E9EAA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1" y="5159376"/>
              <a:ext cx="12700" cy="249238"/>
            </a:xfrm>
            <a:custGeom>
              <a:avLst/>
              <a:gdLst>
                <a:gd name="T0" fmla="*/ 0 w 8"/>
                <a:gd name="T1" fmla="*/ 0 h 157"/>
                <a:gd name="T2" fmla="*/ 0 w 8"/>
                <a:gd name="T3" fmla="*/ 157 h 157"/>
                <a:gd name="T4" fmla="*/ 8 w 8"/>
                <a:gd name="T5" fmla="*/ 157 h 157"/>
                <a:gd name="T6" fmla="*/ 8 w 8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7">
                  <a:moveTo>
                    <a:pt x="0" y="0"/>
                  </a:moveTo>
                  <a:lnTo>
                    <a:pt x="0" y="157"/>
                  </a:lnTo>
                  <a:lnTo>
                    <a:pt x="8" y="157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77F8799-A39F-48F7-BCB1-EDCF35994CBA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326" y="5408613"/>
              <a:ext cx="12700" cy="24923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7D5934E-5838-4792-BAB2-4FA1ECD7D33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6" y="5408613"/>
              <a:ext cx="12700" cy="249238"/>
            </a:xfrm>
            <a:custGeom>
              <a:avLst/>
              <a:gdLst>
                <a:gd name="T0" fmla="*/ 8 w 8"/>
                <a:gd name="T1" fmla="*/ 157 h 157"/>
                <a:gd name="T2" fmla="*/ 8 w 8"/>
                <a:gd name="T3" fmla="*/ 0 h 157"/>
                <a:gd name="T4" fmla="*/ 0 w 8"/>
                <a:gd name="T5" fmla="*/ 0 h 157"/>
                <a:gd name="T6" fmla="*/ 0 w 8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7">
                  <a:moveTo>
                    <a:pt x="8" y="15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4DE5693-ED81-4BB3-842C-EDA84604162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51" y="5159376"/>
              <a:ext cx="12700" cy="2492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2FFA2D2-E8E9-4E1F-96CD-79400DB6E05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1" y="5159376"/>
              <a:ext cx="12700" cy="249238"/>
            </a:xfrm>
            <a:custGeom>
              <a:avLst/>
              <a:gdLst>
                <a:gd name="T0" fmla="*/ 0 w 8"/>
                <a:gd name="T1" fmla="*/ 0 h 157"/>
                <a:gd name="T2" fmla="*/ 0 w 8"/>
                <a:gd name="T3" fmla="*/ 157 h 157"/>
                <a:gd name="T4" fmla="*/ 8 w 8"/>
                <a:gd name="T5" fmla="*/ 157 h 157"/>
                <a:gd name="T6" fmla="*/ 8 w 8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7">
                  <a:moveTo>
                    <a:pt x="0" y="0"/>
                  </a:moveTo>
                  <a:lnTo>
                    <a:pt x="0" y="157"/>
                  </a:lnTo>
                  <a:lnTo>
                    <a:pt x="8" y="157"/>
                  </a:lnTo>
                  <a:lnTo>
                    <a:pt x="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C18A6F-AE66-41CB-8B73-74F9FFBD444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5408613"/>
              <a:ext cx="12700" cy="2492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528F4A-4E2C-4153-84BA-BA7F8EC4874C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5408613"/>
              <a:ext cx="12700" cy="249238"/>
            </a:xfrm>
            <a:custGeom>
              <a:avLst/>
              <a:gdLst>
                <a:gd name="T0" fmla="*/ 8 w 8"/>
                <a:gd name="T1" fmla="*/ 157 h 157"/>
                <a:gd name="T2" fmla="*/ 8 w 8"/>
                <a:gd name="T3" fmla="*/ 0 h 157"/>
                <a:gd name="T4" fmla="*/ 0 w 8"/>
                <a:gd name="T5" fmla="*/ 0 h 157"/>
                <a:gd name="T6" fmla="*/ 0 w 8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7">
                  <a:moveTo>
                    <a:pt x="8" y="15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2A0B642-1AFA-4571-BD05-D08F8256721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1" y="4384676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C302E0D-C68E-4DEF-8FDB-87F123952F8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1" y="4384676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FAF6DF2-6D50-4701-B0E4-EB484EFAC9C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76" y="5619751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E98280F-8D3D-4AC0-903E-120C4BA555F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5619751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1715FF7-C88F-4787-A33E-853ABCC08B1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1" y="5506869"/>
              <a:ext cx="146050" cy="1444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ED13683-F118-41AD-B21B-8FCE5076FE8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29" y="5167247"/>
              <a:ext cx="144463" cy="1444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0" name="Овал 5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7152FCF-215C-46DB-8496-4A18A6A1E38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556" y="5555450"/>
              <a:ext cx="144463" cy="1444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62E8EC6-62A1-4D6A-A4CA-804A1F4E309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57" y="5159376"/>
              <a:ext cx="144463" cy="1444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64" name="Полилиния 6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528F4A-4E2C-4153-84BA-BA7F8EC4874C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/>
          </p:cNvSpPr>
          <p:nvPr/>
        </p:nvSpPr>
        <p:spPr bwMode="auto">
          <a:xfrm>
            <a:off x="7628975" y="2713072"/>
            <a:ext cx="41881" cy="674811"/>
          </a:xfrm>
          <a:custGeom>
            <a:avLst/>
            <a:gdLst>
              <a:gd name="T0" fmla="*/ 8 w 8"/>
              <a:gd name="T1" fmla="*/ 157 h 157"/>
              <a:gd name="T2" fmla="*/ 8 w 8"/>
              <a:gd name="T3" fmla="*/ 0 h 157"/>
              <a:gd name="T4" fmla="*/ 0 w 8"/>
              <a:gd name="T5" fmla="*/ 0 h 157"/>
              <a:gd name="T6" fmla="*/ 0 w 8"/>
              <a:gd name="T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7">
                <a:moveTo>
                  <a:pt x="8" y="157"/>
                </a:moveTo>
                <a:lnTo>
                  <a:pt x="8" y="0"/>
                </a:lnTo>
                <a:lnTo>
                  <a:pt x="0" y="0"/>
                </a:lnTo>
                <a:lnTo>
                  <a:pt x="0" y="157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9035" y="2930336"/>
            <a:ext cx="8363984" cy="923330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Проведение обучающего семинара-практикума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«Использование музейной цифровой лаборатории для формирования музейного цифрового пространства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Тольятти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 с мастер- классами: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F6DF2-6D50-4701-B0E4-EB484EFAC9C4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796" y="548680"/>
            <a:ext cx="2680358" cy="220065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910342"/>
            <a:ext cx="2188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Музейный онлайн-конструктор (Из опыта работы  МБУК ТКМ)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152FCF-215C-46DB-8496-4A18A6A1E385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718" y="2481175"/>
            <a:ext cx="476393" cy="3911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987824" y="728527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    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Мастер-класс  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     «Использование 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 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инструментов 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анимации </a:t>
            </a: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в создании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музейного 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мультимедийного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     </a:t>
            </a:r>
            <a:r>
              <a:rPr lang="ru-RU" sz="1800" b="1" kern="1200" dirty="0" smtClean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продукта</a:t>
            </a:r>
            <a:r>
              <a:rPr lang="ru-RU" sz="1800" b="1" kern="1200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»   </a:t>
            </a:r>
            <a:endParaRPr lang="ru-RU" sz="1200" dirty="0">
              <a:solidFill>
                <a:schemeClr val="bg1"/>
              </a:solidFill>
              <a:effectLst/>
              <a:ea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55630" y="771843"/>
            <a:ext cx="2940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Мастер-класс «Использование </a:t>
            </a:r>
            <a:r>
              <a:rPr lang="ru-RU" b="1" dirty="0" err="1">
                <a:solidFill>
                  <a:schemeClr val="bg1"/>
                </a:solidFill>
              </a:rPr>
              <a:t>инфографики</a:t>
            </a:r>
            <a:r>
              <a:rPr lang="ru-RU" b="1" dirty="0">
                <a:solidFill>
                  <a:schemeClr val="bg1"/>
                </a:solidFill>
              </a:rPr>
              <a:t> в создании музейного мультимедийного продукта»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475656" y="4014127"/>
            <a:ext cx="3052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Мастер-класс «Использование инструментов фото и видеосъемки в создании музейного мультимедийного продукта»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707537" y="4152626"/>
            <a:ext cx="2803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Мастер-класс «Использование документ-камеры в создании музейного мультимедийного продукта»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67861" y="6167045"/>
            <a:ext cx="8401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Проведение практикума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«Музей в цифре» по разработке видеоролика о музейном экспонате с использованием цифровых технологий. </a:t>
            </a:r>
          </a:p>
        </p:txBody>
      </p:sp>
      <p:sp>
        <p:nvSpPr>
          <p:cNvPr id="72" name="Полилиния 71">
            <a:extLst>
              <a:ext uri="{FF2B5EF4-FFF2-40B4-BE49-F238E27FC236}">
                <a16:creationId xmlns="" xmlns:a16="http://schemas.microsoft.com/office/drawing/2014/main" xmlns:lc="http://schemas.openxmlformats.org/drawingml/2006/lockedCanvas" id="{56907E61-3CD4-49D1-A2EA-8BE39EFF10FF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/>
          </p:cNvSpPr>
          <p:nvPr/>
        </p:nvSpPr>
        <p:spPr bwMode="auto">
          <a:xfrm>
            <a:off x="49587" y="6277451"/>
            <a:ext cx="518274" cy="425518"/>
          </a:xfrm>
          <a:custGeom>
            <a:avLst/>
            <a:gdLst>
              <a:gd name="T0" fmla="*/ 48 w 50"/>
              <a:gd name="T1" fmla="*/ 25 h 50"/>
              <a:gd name="T2" fmla="*/ 46 w 50"/>
              <a:gd name="T3" fmla="*/ 25 h 50"/>
              <a:gd name="T4" fmla="*/ 39 w 50"/>
              <a:gd name="T5" fmla="*/ 40 h 50"/>
              <a:gd name="T6" fmla="*/ 25 w 50"/>
              <a:gd name="T7" fmla="*/ 46 h 50"/>
              <a:gd name="T8" fmla="*/ 10 w 50"/>
              <a:gd name="T9" fmla="*/ 40 h 50"/>
              <a:gd name="T10" fmla="*/ 4 w 50"/>
              <a:gd name="T11" fmla="*/ 25 h 50"/>
              <a:gd name="T12" fmla="*/ 10 w 50"/>
              <a:gd name="T13" fmla="*/ 10 h 50"/>
              <a:gd name="T14" fmla="*/ 25 w 50"/>
              <a:gd name="T15" fmla="*/ 4 h 50"/>
              <a:gd name="T16" fmla="*/ 39 w 50"/>
              <a:gd name="T17" fmla="*/ 10 h 50"/>
              <a:gd name="T18" fmla="*/ 46 w 50"/>
              <a:gd name="T19" fmla="*/ 25 h 50"/>
              <a:gd name="T20" fmla="*/ 48 w 50"/>
              <a:gd name="T21" fmla="*/ 25 h 50"/>
              <a:gd name="T22" fmla="*/ 50 w 50"/>
              <a:gd name="T23" fmla="*/ 25 h 50"/>
              <a:gd name="T24" fmla="*/ 25 w 50"/>
              <a:gd name="T25" fmla="*/ 0 h 50"/>
              <a:gd name="T26" fmla="*/ 0 w 50"/>
              <a:gd name="T27" fmla="*/ 25 h 50"/>
              <a:gd name="T28" fmla="*/ 25 w 50"/>
              <a:gd name="T29" fmla="*/ 50 h 50"/>
              <a:gd name="T30" fmla="*/ 50 w 50"/>
              <a:gd name="T31" fmla="*/ 25 h 50"/>
              <a:gd name="T32" fmla="*/ 48 w 50"/>
              <a:gd name="T33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" h="50">
                <a:moveTo>
                  <a:pt x="48" y="25"/>
                </a:moveTo>
                <a:cubicBezTo>
                  <a:pt x="46" y="25"/>
                  <a:pt x="46" y="25"/>
                  <a:pt x="46" y="25"/>
                </a:cubicBezTo>
                <a:cubicBezTo>
                  <a:pt x="46" y="31"/>
                  <a:pt x="43" y="36"/>
                  <a:pt x="39" y="40"/>
                </a:cubicBezTo>
                <a:cubicBezTo>
                  <a:pt x="36" y="44"/>
                  <a:pt x="30" y="46"/>
                  <a:pt x="25" y="46"/>
                </a:cubicBezTo>
                <a:cubicBezTo>
                  <a:pt x="19" y="46"/>
                  <a:pt x="14" y="44"/>
                  <a:pt x="10" y="40"/>
                </a:cubicBezTo>
                <a:cubicBezTo>
                  <a:pt x="6" y="36"/>
                  <a:pt x="4" y="31"/>
                  <a:pt x="4" y="25"/>
                </a:cubicBezTo>
                <a:cubicBezTo>
                  <a:pt x="4" y="19"/>
                  <a:pt x="6" y="14"/>
                  <a:pt x="10" y="10"/>
                </a:cubicBezTo>
                <a:cubicBezTo>
                  <a:pt x="14" y="6"/>
                  <a:pt x="19" y="4"/>
                  <a:pt x="25" y="4"/>
                </a:cubicBezTo>
                <a:cubicBezTo>
                  <a:pt x="30" y="4"/>
                  <a:pt x="36" y="6"/>
                  <a:pt x="39" y="10"/>
                </a:cubicBezTo>
                <a:cubicBezTo>
                  <a:pt x="43" y="14"/>
                  <a:pt x="46" y="19"/>
                  <a:pt x="46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11"/>
                  <a:pt x="38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8" y="50"/>
                  <a:pt x="50" y="39"/>
                  <a:pt x="50" y="25"/>
                </a:cubicBezTo>
                <a:lnTo>
                  <a:pt x="48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6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гражданин\20-21\конкурс добро\для отчета\семинар для активистов школьных музеев — копия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12" y="1198851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9331" name="Picture 3" descr="D:\гражданин\20-21\конкурс добро\для отчета\семинар для активистов школьных музеев — копия\IMG_20200925_113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59" y="4171375"/>
            <a:ext cx="3233105" cy="242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9332" name="Picture 4" descr="D:\гражданин\20-21\конкурс добро\для отчета\семинар для активистов школьных музеев — копия\IMG_20200925_1223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155" y="1627169"/>
            <a:ext cx="3432095" cy="240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9333" name="Picture 5" descr="D:\гражданин\20-21\конкурс добро\для отчета\семинар для активистов школьных музеев — копия\изображение_viber_2020-11-13_13-34-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2179"/>
            <a:ext cx="3028287" cy="227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Группа 8" descr="круговая диаграмма с различными фигурам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4F3E9296-939E-42AF-BD17-B34F91A2077E}"/>
              </a:ext>
            </a:extLst>
          </p:cNvPr>
          <p:cNvGrpSpPr/>
          <p:nvPr/>
        </p:nvGrpSpPr>
        <p:grpSpPr>
          <a:xfrm>
            <a:off x="2771800" y="2278971"/>
            <a:ext cx="3486720" cy="3050341"/>
            <a:chOff x="6850063" y="4967288"/>
            <a:chExt cx="2220912" cy="2036762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0148565-5FE4-4C4B-8948-D6E8623D6937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575" y="5011738"/>
              <a:ext cx="787400" cy="777875"/>
            </a:xfrm>
            <a:custGeom>
              <a:avLst/>
              <a:gdLst>
                <a:gd name="T0" fmla="*/ 56 w 248"/>
                <a:gd name="T1" fmla="*/ 245 h 245"/>
                <a:gd name="T2" fmla="*/ 0 w 248"/>
                <a:gd name="T3" fmla="*/ 175 h 245"/>
                <a:gd name="T4" fmla="*/ 96 w 248"/>
                <a:gd name="T5" fmla="*/ 0 h 245"/>
                <a:gd name="T6" fmla="*/ 248 w 248"/>
                <a:gd name="T7" fmla="*/ 188 h 245"/>
                <a:gd name="T8" fmla="*/ 56 w 24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5">
                  <a:moveTo>
                    <a:pt x="56" y="245"/>
                  </a:moveTo>
                  <a:cubicBezTo>
                    <a:pt x="48" y="215"/>
                    <a:pt x="28" y="190"/>
                    <a:pt x="0" y="17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70" y="40"/>
                    <a:pt x="224" y="107"/>
                    <a:pt x="248" y="188"/>
                  </a:cubicBezTo>
                  <a:lnTo>
                    <a:pt x="56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3379061-DF98-4367-9DAB-28F05A00D5B5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087938"/>
              <a:ext cx="661987" cy="469900"/>
            </a:xfrm>
            <a:custGeom>
              <a:avLst/>
              <a:gdLst>
                <a:gd name="T0" fmla="*/ 152 w 209"/>
                <a:gd name="T1" fmla="*/ 148 h 148"/>
                <a:gd name="T2" fmla="*/ 34 w 209"/>
                <a:gd name="T3" fmla="*/ 136 h 148"/>
                <a:gd name="T4" fmla="*/ 0 w 209"/>
                <a:gd name="T5" fmla="*/ 20 h 148"/>
                <a:gd name="T6" fmla="*/ 209 w 209"/>
                <a:gd name="T7" fmla="*/ 43 h 148"/>
                <a:gd name="T8" fmla="*/ 152 w 20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48">
                  <a:moveTo>
                    <a:pt x="152" y="148"/>
                  </a:moveTo>
                  <a:cubicBezTo>
                    <a:pt x="116" y="128"/>
                    <a:pt x="73" y="124"/>
                    <a:pt x="34" y="1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0" y="0"/>
                    <a:pt x="145" y="8"/>
                    <a:pt x="209" y="43"/>
                  </a:cubicBezTo>
                  <a:lnTo>
                    <a:pt x="152" y="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3D4C209-19A5-4799-ABB1-467F9A9E6BCD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4967288"/>
              <a:ext cx="742950" cy="742950"/>
            </a:xfrm>
            <a:custGeom>
              <a:avLst/>
              <a:gdLst>
                <a:gd name="T0" fmla="*/ 158 w 234"/>
                <a:gd name="T1" fmla="*/ 234 h 234"/>
                <a:gd name="T2" fmla="*/ 0 w 234"/>
                <a:gd name="T3" fmla="*/ 148 h 234"/>
                <a:gd name="T4" fmla="*/ 183 w 234"/>
                <a:gd name="T5" fmla="*/ 0 h 234"/>
                <a:gd name="T6" fmla="*/ 234 w 234"/>
                <a:gd name="T7" fmla="*/ 173 h 234"/>
                <a:gd name="T8" fmla="*/ 158 w 234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58" y="234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39" y="76"/>
                    <a:pt x="104" y="24"/>
                    <a:pt x="183" y="0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01" y="183"/>
                    <a:pt x="175" y="204"/>
                    <a:pt x="158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6EAF102-34D9-42D6-99C4-D02C877E4F50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5707063"/>
              <a:ext cx="530225" cy="687387"/>
            </a:xfrm>
            <a:custGeom>
              <a:avLst/>
              <a:gdLst>
                <a:gd name="T0" fmla="*/ 123 w 167"/>
                <a:gd name="T1" fmla="*/ 217 h 217"/>
                <a:gd name="T2" fmla="*/ 0 w 167"/>
                <a:gd name="T3" fmla="*/ 150 h 217"/>
                <a:gd name="T4" fmla="*/ 12 w 167"/>
                <a:gd name="T5" fmla="*/ 40 h 217"/>
                <a:gd name="T6" fmla="*/ 146 w 167"/>
                <a:gd name="T7" fmla="*/ 0 h 217"/>
                <a:gd name="T8" fmla="*/ 123 w 167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17">
                  <a:moveTo>
                    <a:pt x="123" y="217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8" y="116"/>
                    <a:pt x="23" y="77"/>
                    <a:pt x="12" y="4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67" y="73"/>
                    <a:pt x="159" y="150"/>
                    <a:pt x="123" y="2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3780927-66BA-406E-96DE-C19D047F0209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5453063"/>
              <a:ext cx="717550" cy="763587"/>
            </a:xfrm>
            <a:custGeom>
              <a:avLst/>
              <a:gdLst>
                <a:gd name="T0" fmla="*/ 24 w 226"/>
                <a:gd name="T1" fmla="*/ 241 h 241"/>
                <a:gd name="T2" fmla="*/ 50 w 226"/>
                <a:gd name="T3" fmla="*/ 0 h 241"/>
                <a:gd name="T4" fmla="*/ 226 w 226"/>
                <a:gd name="T5" fmla="*/ 96 h 241"/>
                <a:gd name="T6" fmla="*/ 216 w 226"/>
                <a:gd name="T7" fmla="*/ 184 h 241"/>
                <a:gd name="T8" fmla="*/ 24 w 226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41">
                  <a:moveTo>
                    <a:pt x="24" y="241"/>
                  </a:moveTo>
                  <a:cubicBezTo>
                    <a:pt x="0" y="160"/>
                    <a:pt x="10" y="74"/>
                    <a:pt x="50" y="0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11" y="123"/>
                    <a:pt x="207" y="154"/>
                    <a:pt x="216" y="184"/>
                  </a:cubicBezTo>
                  <a:lnTo>
                    <a:pt x="24" y="2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AE8B37E-E71B-47C8-BF04-263088B98D74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638" y="6073775"/>
              <a:ext cx="650875" cy="666750"/>
            </a:xfrm>
            <a:custGeom>
              <a:avLst/>
              <a:gdLst>
                <a:gd name="T0" fmla="*/ 138 w 205"/>
                <a:gd name="T1" fmla="*/ 210 h 210"/>
                <a:gd name="T2" fmla="*/ 0 w 205"/>
                <a:gd name="T3" fmla="*/ 40 h 210"/>
                <a:gd name="T4" fmla="*/ 134 w 205"/>
                <a:gd name="T5" fmla="*/ 0 h 210"/>
                <a:gd name="T6" fmla="*/ 205 w 205"/>
                <a:gd name="T7" fmla="*/ 87 h 210"/>
                <a:gd name="T8" fmla="*/ 138 w 205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0">
                  <a:moveTo>
                    <a:pt x="138" y="210"/>
                  </a:moveTo>
                  <a:cubicBezTo>
                    <a:pt x="71" y="174"/>
                    <a:pt x="22" y="113"/>
                    <a:pt x="0" y="4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5" y="38"/>
                    <a:pt x="170" y="69"/>
                    <a:pt x="205" y="87"/>
                  </a:cubicBezTo>
                  <a:lnTo>
                    <a:pt x="138" y="2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D30E00B-1F47-4E8E-961F-DDBE06B8B49A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6369050"/>
              <a:ext cx="712787" cy="561975"/>
            </a:xfrm>
            <a:custGeom>
              <a:avLst/>
              <a:gdLst>
                <a:gd name="T0" fmla="*/ 141 w 225"/>
                <a:gd name="T1" fmla="*/ 177 h 177"/>
                <a:gd name="T2" fmla="*/ 0 w 225"/>
                <a:gd name="T3" fmla="*/ 141 h 177"/>
                <a:gd name="T4" fmla="*/ 76 w 225"/>
                <a:gd name="T5" fmla="*/ 0 h 177"/>
                <a:gd name="T6" fmla="*/ 180 w 225"/>
                <a:gd name="T7" fmla="*/ 11 h 177"/>
                <a:gd name="T8" fmla="*/ 225 w 225"/>
                <a:gd name="T9" fmla="*/ 165 h 177"/>
                <a:gd name="T10" fmla="*/ 141 w 225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77">
                  <a:moveTo>
                    <a:pt x="141" y="177"/>
                  </a:moveTo>
                  <a:cubicBezTo>
                    <a:pt x="92" y="177"/>
                    <a:pt x="44" y="165"/>
                    <a:pt x="0" y="14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8" y="18"/>
                    <a:pt x="145" y="21"/>
                    <a:pt x="180" y="11"/>
                  </a:cubicBezTo>
                  <a:cubicBezTo>
                    <a:pt x="225" y="165"/>
                    <a:pt x="225" y="165"/>
                    <a:pt x="225" y="165"/>
                  </a:cubicBezTo>
                  <a:cubicBezTo>
                    <a:pt x="197" y="173"/>
                    <a:pt x="169" y="177"/>
                    <a:pt x="141" y="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B84ED9D-BA08-4D53-B92D-9180F32E816F}"/>
                </a:ext>
                <a:ext uri="{C183D7F6-B498-43B3-948B-1728B52AA6E4}">
                  <adec:decorative xmlns="" xmlns:adec="http://schemas.microsoft.com/office/drawing/2017/decorative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5" y="6216650"/>
              <a:ext cx="777875" cy="787400"/>
            </a:xfrm>
            <a:custGeom>
              <a:avLst/>
              <a:gdLst>
                <a:gd name="T0" fmla="*/ 57 w 245"/>
                <a:gd name="T1" fmla="*/ 248 h 248"/>
                <a:gd name="T2" fmla="*/ 0 w 245"/>
                <a:gd name="T3" fmla="*/ 56 h 248"/>
                <a:gd name="T4" fmla="*/ 69 w 245"/>
                <a:gd name="T5" fmla="*/ 0 h 248"/>
                <a:gd name="T6" fmla="*/ 245 w 245"/>
                <a:gd name="T7" fmla="*/ 96 h 248"/>
                <a:gd name="T8" fmla="*/ 57 w 245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48">
                  <a:moveTo>
                    <a:pt x="57" y="248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30" y="47"/>
                    <a:pt x="54" y="28"/>
                    <a:pt x="69" y="0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04" y="170"/>
                    <a:pt x="138" y="224"/>
                    <a:pt x="57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75125" y="27393"/>
            <a:ext cx="80454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– классы по созданию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контентов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цифрового пространства школьных музеев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 descr="I:\фотографии\20-21\1 сентября\IMG_20201103_095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36" y="664618"/>
            <a:ext cx="3355731" cy="2517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0355" name="Picture 3" descr="D:\фотографии\20-21\1 сентября\IMG_20200926_163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44" y="3479990"/>
            <a:ext cx="2505248" cy="334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0356" name="Picture 4" descr="D:\фотографии\20-21\1 сентября\IMG_20200926_164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58" y="3628428"/>
            <a:ext cx="2414440" cy="3219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0357" name="Picture 5" descr="D:\фотографии\20-21\1 сентября\IMG_20200926_1407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6" y="693863"/>
            <a:ext cx="3597106" cy="2697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7" name="Группа 26" descr="последовательность в виде восьмиугольной фигуры">
            <a:extLst>
              <a:ext uri="{FF2B5EF4-FFF2-40B4-BE49-F238E27FC236}">
                <a16:creationId xmlns="" xmlns:a16="http://schemas.microsoft.com/office/drawing/2014/main" xmlns:lc="http://schemas.openxmlformats.org/drawingml/2006/lockedCanvas" id="{AF069FE4-E9F7-4746-832A-36EADA34EBF0}"/>
              </a:ext>
            </a:extLst>
          </p:cNvPr>
          <p:cNvGrpSpPr/>
          <p:nvPr/>
        </p:nvGrpSpPr>
        <p:grpSpPr>
          <a:xfrm>
            <a:off x="3458825" y="2225865"/>
            <a:ext cx="2509837" cy="2508250"/>
            <a:chOff x="3630613" y="3192463"/>
            <a:chExt cx="2509837" cy="2508250"/>
          </a:xfrm>
        </p:grpSpPr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EBDD1B2-2309-40B7-AF3D-38F5E23AF4D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0" y="3208338"/>
              <a:ext cx="838200" cy="2435225"/>
            </a:xfrm>
            <a:custGeom>
              <a:avLst/>
              <a:gdLst>
                <a:gd name="T0" fmla="*/ 0 w 264"/>
                <a:gd name="T1" fmla="*/ 3 h 767"/>
                <a:gd name="T2" fmla="*/ 36 w 264"/>
                <a:gd name="T3" fmla="*/ 106 h 767"/>
                <a:gd name="T4" fmla="*/ 36 w 264"/>
                <a:gd name="T5" fmla="*/ 707 h 767"/>
                <a:gd name="T6" fmla="*/ 17 w 264"/>
                <a:gd name="T7" fmla="*/ 767 h 767"/>
                <a:gd name="T8" fmla="*/ 241 w 264"/>
                <a:gd name="T9" fmla="*/ 542 h 767"/>
                <a:gd name="T10" fmla="*/ 264 w 264"/>
                <a:gd name="T11" fmla="*/ 483 h 767"/>
                <a:gd name="T12" fmla="*/ 264 w 264"/>
                <a:gd name="T13" fmla="*/ 306 h 767"/>
                <a:gd name="T14" fmla="*/ 245 w 264"/>
                <a:gd name="T15" fmla="*/ 239 h 767"/>
                <a:gd name="T16" fmla="*/ 70 w 264"/>
                <a:gd name="T17" fmla="*/ 63 h 767"/>
                <a:gd name="T18" fmla="*/ 0 w 264"/>
                <a:gd name="T19" fmla="*/ 3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767">
                  <a:moveTo>
                    <a:pt x="0" y="3"/>
                  </a:moveTo>
                  <a:cubicBezTo>
                    <a:pt x="0" y="3"/>
                    <a:pt x="36" y="21"/>
                    <a:pt x="36" y="106"/>
                  </a:cubicBezTo>
                  <a:cubicBezTo>
                    <a:pt x="36" y="199"/>
                    <a:pt x="36" y="581"/>
                    <a:pt x="36" y="707"/>
                  </a:cubicBezTo>
                  <a:cubicBezTo>
                    <a:pt x="36" y="747"/>
                    <a:pt x="17" y="767"/>
                    <a:pt x="17" y="767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1" y="542"/>
                    <a:pt x="264" y="520"/>
                    <a:pt x="264" y="483"/>
                  </a:cubicBezTo>
                  <a:cubicBezTo>
                    <a:pt x="264" y="446"/>
                    <a:pt x="264" y="360"/>
                    <a:pt x="264" y="306"/>
                  </a:cubicBezTo>
                  <a:cubicBezTo>
                    <a:pt x="264" y="251"/>
                    <a:pt x="245" y="239"/>
                    <a:pt x="245" y="239"/>
                  </a:cubicBezTo>
                  <a:cubicBezTo>
                    <a:pt x="245" y="239"/>
                    <a:pt x="123" y="116"/>
                    <a:pt x="70" y="63"/>
                  </a:cubicBezTo>
                  <a:cubicBezTo>
                    <a:pt x="7" y="0"/>
                    <a:pt x="0" y="3"/>
                    <a:pt x="0" y="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2904F73-93FD-421F-81D6-033C35C42B4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44988"/>
              <a:ext cx="723900" cy="635000"/>
            </a:xfrm>
            <a:custGeom>
              <a:avLst/>
              <a:gdLst>
                <a:gd name="T0" fmla="*/ 228 w 228"/>
                <a:gd name="T1" fmla="*/ 0 h 200"/>
                <a:gd name="T2" fmla="*/ 0 w 228"/>
                <a:gd name="T3" fmla="*/ 183 h 200"/>
                <a:gd name="T4" fmla="*/ 0 w 228"/>
                <a:gd name="T5" fmla="*/ 200 h 200"/>
                <a:gd name="T6" fmla="*/ 116 w 228"/>
                <a:gd name="T7" fmla="*/ 200 h 200"/>
                <a:gd name="T8" fmla="*/ 217 w 228"/>
                <a:gd name="T9" fmla="*/ 167 h 200"/>
                <a:gd name="T10" fmla="*/ 228 w 228"/>
                <a:gd name="T11" fmla="*/ 127 h 200"/>
                <a:gd name="T12" fmla="*/ 228 w 228"/>
                <a:gd name="T13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00">
                  <a:moveTo>
                    <a:pt x="228" y="0"/>
                  </a:moveTo>
                  <a:cubicBezTo>
                    <a:pt x="219" y="64"/>
                    <a:pt x="198" y="183"/>
                    <a:pt x="0" y="183"/>
                  </a:cubicBezTo>
                  <a:cubicBezTo>
                    <a:pt x="0" y="189"/>
                    <a:pt x="0" y="195"/>
                    <a:pt x="0" y="200"/>
                  </a:cubicBezTo>
                  <a:cubicBezTo>
                    <a:pt x="51" y="200"/>
                    <a:pt x="93" y="200"/>
                    <a:pt x="116" y="200"/>
                  </a:cubicBezTo>
                  <a:cubicBezTo>
                    <a:pt x="187" y="200"/>
                    <a:pt x="211" y="175"/>
                    <a:pt x="217" y="167"/>
                  </a:cubicBezTo>
                  <a:cubicBezTo>
                    <a:pt x="222" y="157"/>
                    <a:pt x="227" y="144"/>
                    <a:pt x="228" y="127"/>
                  </a:cubicBezTo>
                  <a:cubicBezTo>
                    <a:pt x="227" y="110"/>
                    <a:pt x="228" y="25"/>
                    <a:pt x="228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FAC89C1-7AD8-4750-B451-903CA373ADF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4865688"/>
              <a:ext cx="2436813" cy="835025"/>
            </a:xfrm>
            <a:custGeom>
              <a:avLst/>
              <a:gdLst>
                <a:gd name="T0" fmla="*/ 764 w 767"/>
                <a:gd name="T1" fmla="*/ 0 h 263"/>
                <a:gd name="T2" fmla="*/ 661 w 767"/>
                <a:gd name="T3" fmla="*/ 36 h 263"/>
                <a:gd name="T4" fmla="*/ 60 w 767"/>
                <a:gd name="T5" fmla="*/ 36 h 263"/>
                <a:gd name="T6" fmla="*/ 0 w 767"/>
                <a:gd name="T7" fmla="*/ 16 h 263"/>
                <a:gd name="T8" fmla="*/ 226 w 767"/>
                <a:gd name="T9" fmla="*/ 240 h 263"/>
                <a:gd name="T10" fmla="*/ 283 w 767"/>
                <a:gd name="T11" fmla="*/ 263 h 263"/>
                <a:gd name="T12" fmla="*/ 366 w 767"/>
                <a:gd name="T13" fmla="*/ 263 h 263"/>
                <a:gd name="T14" fmla="*/ 461 w 767"/>
                <a:gd name="T15" fmla="*/ 263 h 263"/>
                <a:gd name="T16" fmla="*/ 527 w 767"/>
                <a:gd name="T17" fmla="*/ 244 h 263"/>
                <a:gd name="T18" fmla="*/ 704 w 767"/>
                <a:gd name="T19" fmla="*/ 70 h 263"/>
                <a:gd name="T20" fmla="*/ 764 w 767"/>
                <a:gd name="T2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7" h="263">
                  <a:moveTo>
                    <a:pt x="764" y="0"/>
                  </a:moveTo>
                  <a:cubicBezTo>
                    <a:pt x="764" y="0"/>
                    <a:pt x="746" y="36"/>
                    <a:pt x="661" y="36"/>
                  </a:cubicBezTo>
                  <a:cubicBezTo>
                    <a:pt x="568" y="36"/>
                    <a:pt x="186" y="36"/>
                    <a:pt x="60" y="36"/>
                  </a:cubicBezTo>
                  <a:cubicBezTo>
                    <a:pt x="20" y="36"/>
                    <a:pt x="0" y="16"/>
                    <a:pt x="0" y="16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226" y="240"/>
                    <a:pt x="247" y="263"/>
                    <a:pt x="283" y="263"/>
                  </a:cubicBezTo>
                  <a:cubicBezTo>
                    <a:pt x="302" y="263"/>
                    <a:pt x="333" y="263"/>
                    <a:pt x="366" y="263"/>
                  </a:cubicBezTo>
                  <a:cubicBezTo>
                    <a:pt x="399" y="263"/>
                    <a:pt x="434" y="263"/>
                    <a:pt x="461" y="263"/>
                  </a:cubicBezTo>
                  <a:cubicBezTo>
                    <a:pt x="516" y="263"/>
                    <a:pt x="527" y="244"/>
                    <a:pt x="527" y="244"/>
                  </a:cubicBezTo>
                  <a:cubicBezTo>
                    <a:pt x="527" y="244"/>
                    <a:pt x="651" y="123"/>
                    <a:pt x="704" y="70"/>
                  </a:cubicBezTo>
                  <a:cubicBezTo>
                    <a:pt x="767" y="7"/>
                    <a:pt x="764" y="0"/>
                    <a:pt x="76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915EFF9-1478-45E7-868B-AA74EEE875D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4979988"/>
              <a:ext cx="630238" cy="720725"/>
            </a:xfrm>
            <a:custGeom>
              <a:avLst/>
              <a:gdLst>
                <a:gd name="T0" fmla="*/ 15 w 198"/>
                <a:gd name="T1" fmla="*/ 0 h 227"/>
                <a:gd name="T2" fmla="*/ 0 w 198"/>
                <a:gd name="T3" fmla="*/ 0 h 227"/>
                <a:gd name="T4" fmla="*/ 0 w 198"/>
                <a:gd name="T5" fmla="*/ 117 h 227"/>
                <a:gd name="T6" fmla="*/ 35 w 198"/>
                <a:gd name="T7" fmla="*/ 218 h 227"/>
                <a:gd name="T8" fmla="*/ 35 w 198"/>
                <a:gd name="T9" fmla="*/ 218 h 227"/>
                <a:gd name="T10" fmla="*/ 34 w 198"/>
                <a:gd name="T11" fmla="*/ 218 h 227"/>
                <a:gd name="T12" fmla="*/ 72 w 198"/>
                <a:gd name="T13" fmla="*/ 227 h 227"/>
                <a:gd name="T14" fmla="*/ 72 w 198"/>
                <a:gd name="T15" fmla="*/ 227 h 227"/>
                <a:gd name="T16" fmla="*/ 91 w 198"/>
                <a:gd name="T17" fmla="*/ 227 h 227"/>
                <a:gd name="T18" fmla="*/ 121 w 198"/>
                <a:gd name="T19" fmla="*/ 227 h 227"/>
                <a:gd name="T20" fmla="*/ 198 w 198"/>
                <a:gd name="T21" fmla="*/ 227 h 227"/>
                <a:gd name="T22" fmla="*/ 15 w 198"/>
                <a:gd name="T2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227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52"/>
                    <a:pt x="0" y="93"/>
                    <a:pt x="0" y="117"/>
                  </a:cubicBezTo>
                  <a:cubicBezTo>
                    <a:pt x="0" y="201"/>
                    <a:pt x="35" y="218"/>
                    <a:pt x="35" y="218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44" y="223"/>
                    <a:pt x="57" y="227"/>
                    <a:pt x="72" y="227"/>
                  </a:cubicBezTo>
                  <a:cubicBezTo>
                    <a:pt x="72" y="227"/>
                    <a:pt x="72" y="227"/>
                    <a:pt x="72" y="227"/>
                  </a:cubicBezTo>
                  <a:cubicBezTo>
                    <a:pt x="78" y="227"/>
                    <a:pt x="84" y="227"/>
                    <a:pt x="91" y="227"/>
                  </a:cubicBezTo>
                  <a:cubicBezTo>
                    <a:pt x="100" y="227"/>
                    <a:pt x="110" y="227"/>
                    <a:pt x="121" y="227"/>
                  </a:cubicBezTo>
                  <a:cubicBezTo>
                    <a:pt x="150" y="227"/>
                    <a:pt x="184" y="227"/>
                    <a:pt x="198" y="227"/>
                  </a:cubicBezTo>
                  <a:cubicBezTo>
                    <a:pt x="134" y="219"/>
                    <a:pt x="15" y="198"/>
                    <a:pt x="15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9C106BB-6885-4189-B2EA-FBC073B946F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3246438"/>
              <a:ext cx="835025" cy="2441575"/>
            </a:xfrm>
            <a:custGeom>
              <a:avLst/>
              <a:gdLst>
                <a:gd name="T0" fmla="*/ 263 w 263"/>
                <a:gd name="T1" fmla="*/ 764 h 769"/>
                <a:gd name="T2" fmla="*/ 228 w 263"/>
                <a:gd name="T3" fmla="*/ 663 h 769"/>
                <a:gd name="T4" fmla="*/ 228 w 263"/>
                <a:gd name="T5" fmla="*/ 60 h 769"/>
                <a:gd name="T6" fmla="*/ 247 w 263"/>
                <a:gd name="T7" fmla="*/ 0 h 769"/>
                <a:gd name="T8" fmla="*/ 22 w 263"/>
                <a:gd name="T9" fmla="*/ 226 h 769"/>
                <a:gd name="T10" fmla="*/ 0 w 263"/>
                <a:gd name="T11" fmla="*/ 281 h 769"/>
                <a:gd name="T12" fmla="*/ 0 w 263"/>
                <a:gd name="T13" fmla="*/ 463 h 769"/>
                <a:gd name="T14" fmla="*/ 19 w 263"/>
                <a:gd name="T15" fmla="*/ 529 h 769"/>
                <a:gd name="T16" fmla="*/ 194 w 263"/>
                <a:gd name="T17" fmla="*/ 706 h 769"/>
                <a:gd name="T18" fmla="*/ 263 w 263"/>
                <a:gd name="T19" fmla="*/ 76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769">
                  <a:moveTo>
                    <a:pt x="263" y="764"/>
                  </a:moveTo>
                  <a:cubicBezTo>
                    <a:pt x="263" y="764"/>
                    <a:pt x="228" y="747"/>
                    <a:pt x="228" y="663"/>
                  </a:cubicBezTo>
                  <a:cubicBezTo>
                    <a:pt x="228" y="570"/>
                    <a:pt x="228" y="186"/>
                    <a:pt x="228" y="60"/>
                  </a:cubicBezTo>
                  <a:cubicBezTo>
                    <a:pt x="228" y="20"/>
                    <a:pt x="247" y="0"/>
                    <a:pt x="247" y="0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22" y="226"/>
                    <a:pt x="0" y="244"/>
                    <a:pt x="0" y="281"/>
                  </a:cubicBezTo>
                  <a:cubicBezTo>
                    <a:pt x="0" y="318"/>
                    <a:pt x="0" y="408"/>
                    <a:pt x="0" y="463"/>
                  </a:cubicBezTo>
                  <a:cubicBezTo>
                    <a:pt x="0" y="517"/>
                    <a:pt x="19" y="529"/>
                    <a:pt x="19" y="529"/>
                  </a:cubicBezTo>
                  <a:cubicBezTo>
                    <a:pt x="19" y="529"/>
                    <a:pt x="141" y="653"/>
                    <a:pt x="194" y="706"/>
                  </a:cubicBezTo>
                  <a:cubicBezTo>
                    <a:pt x="257" y="769"/>
                    <a:pt x="263" y="764"/>
                    <a:pt x="263" y="76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84DBD27-00C0-413F-8529-FF5A7A6E2D2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3913188"/>
              <a:ext cx="723900" cy="631825"/>
            </a:xfrm>
            <a:custGeom>
              <a:avLst/>
              <a:gdLst>
                <a:gd name="T0" fmla="*/ 110 w 228"/>
                <a:gd name="T1" fmla="*/ 0 h 199"/>
                <a:gd name="T2" fmla="*/ 8 w 228"/>
                <a:gd name="T3" fmla="*/ 36 h 199"/>
                <a:gd name="T4" fmla="*/ 8 w 228"/>
                <a:gd name="T5" fmla="*/ 36 h 199"/>
                <a:gd name="T6" fmla="*/ 0 w 228"/>
                <a:gd name="T7" fmla="*/ 71 h 199"/>
                <a:gd name="T8" fmla="*/ 0 w 228"/>
                <a:gd name="T9" fmla="*/ 71 h 199"/>
                <a:gd name="T10" fmla="*/ 0 w 228"/>
                <a:gd name="T11" fmla="*/ 127 h 199"/>
                <a:gd name="T12" fmla="*/ 0 w 228"/>
                <a:gd name="T13" fmla="*/ 199 h 199"/>
                <a:gd name="T14" fmla="*/ 228 w 228"/>
                <a:gd name="T15" fmla="*/ 16 h 199"/>
                <a:gd name="T16" fmla="*/ 228 w 228"/>
                <a:gd name="T17" fmla="*/ 0 h 199"/>
                <a:gd name="T18" fmla="*/ 110 w 228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99">
                  <a:moveTo>
                    <a:pt x="110" y="0"/>
                  </a:moveTo>
                  <a:cubicBezTo>
                    <a:pt x="26" y="0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4" y="45"/>
                    <a:pt x="0" y="56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0" y="102"/>
                    <a:pt x="0" y="127"/>
                  </a:cubicBezTo>
                  <a:cubicBezTo>
                    <a:pt x="0" y="150"/>
                    <a:pt x="0" y="175"/>
                    <a:pt x="0" y="199"/>
                  </a:cubicBezTo>
                  <a:cubicBezTo>
                    <a:pt x="9" y="135"/>
                    <a:pt x="30" y="16"/>
                    <a:pt x="228" y="16"/>
                  </a:cubicBezTo>
                  <a:cubicBezTo>
                    <a:pt x="228" y="10"/>
                    <a:pt x="228" y="5"/>
                    <a:pt x="228" y="0"/>
                  </a:cubicBezTo>
                  <a:cubicBezTo>
                    <a:pt x="176" y="0"/>
                    <a:pt x="134" y="0"/>
                    <a:pt x="11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CDCD3EC-12ED-418B-908D-252BCB3B283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013" y="3192463"/>
              <a:ext cx="1760538" cy="835025"/>
            </a:xfrm>
            <a:custGeom>
              <a:avLst/>
              <a:gdLst>
                <a:gd name="T0" fmla="*/ 518 w 554"/>
                <a:gd name="T1" fmla="*/ 8 h 263"/>
                <a:gd name="T2" fmla="*/ 554 w 554"/>
                <a:gd name="T3" fmla="*/ 111 h 263"/>
                <a:gd name="T4" fmla="*/ 554 w 554"/>
                <a:gd name="T5" fmla="*/ 227 h 263"/>
                <a:gd name="T6" fmla="*/ 102 w 554"/>
                <a:gd name="T7" fmla="*/ 227 h 263"/>
                <a:gd name="T8" fmla="*/ 0 w 554"/>
                <a:gd name="T9" fmla="*/ 263 h 263"/>
                <a:gd name="T10" fmla="*/ 60 w 554"/>
                <a:gd name="T11" fmla="*/ 193 h 263"/>
                <a:gd name="T12" fmla="*/ 236 w 554"/>
                <a:gd name="T13" fmla="*/ 19 h 263"/>
                <a:gd name="T14" fmla="*/ 303 w 554"/>
                <a:gd name="T15" fmla="*/ 0 h 263"/>
                <a:gd name="T16" fmla="*/ 482 w 554"/>
                <a:gd name="T17" fmla="*/ 0 h 263"/>
                <a:gd name="T18" fmla="*/ 519 w 554"/>
                <a:gd name="T19" fmla="*/ 8 h 263"/>
                <a:gd name="T20" fmla="*/ 518 w 554"/>
                <a:gd name="T21" fmla="*/ 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263">
                  <a:moveTo>
                    <a:pt x="518" y="8"/>
                  </a:moveTo>
                  <a:cubicBezTo>
                    <a:pt x="518" y="8"/>
                    <a:pt x="554" y="26"/>
                    <a:pt x="554" y="111"/>
                  </a:cubicBezTo>
                  <a:cubicBezTo>
                    <a:pt x="554" y="134"/>
                    <a:pt x="554" y="176"/>
                    <a:pt x="554" y="227"/>
                  </a:cubicBezTo>
                  <a:cubicBezTo>
                    <a:pt x="390" y="227"/>
                    <a:pt x="170" y="227"/>
                    <a:pt x="102" y="227"/>
                  </a:cubicBezTo>
                  <a:cubicBezTo>
                    <a:pt x="18" y="227"/>
                    <a:pt x="0" y="263"/>
                    <a:pt x="0" y="263"/>
                  </a:cubicBezTo>
                  <a:cubicBezTo>
                    <a:pt x="0" y="263"/>
                    <a:pt x="1" y="252"/>
                    <a:pt x="60" y="193"/>
                  </a:cubicBezTo>
                  <a:cubicBezTo>
                    <a:pt x="113" y="140"/>
                    <a:pt x="236" y="19"/>
                    <a:pt x="236" y="19"/>
                  </a:cubicBezTo>
                  <a:cubicBezTo>
                    <a:pt x="236" y="19"/>
                    <a:pt x="248" y="0"/>
                    <a:pt x="303" y="0"/>
                  </a:cubicBezTo>
                  <a:cubicBezTo>
                    <a:pt x="357" y="0"/>
                    <a:pt x="445" y="0"/>
                    <a:pt x="482" y="0"/>
                  </a:cubicBezTo>
                  <a:cubicBezTo>
                    <a:pt x="498" y="0"/>
                    <a:pt x="509" y="4"/>
                    <a:pt x="519" y="8"/>
                  </a:cubicBezTo>
                  <a:cubicBezTo>
                    <a:pt x="518" y="8"/>
                    <a:pt x="518" y="8"/>
                    <a:pt x="518" y="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C65D41C-8D06-43EC-9375-9C727BAC25C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192463"/>
              <a:ext cx="639763" cy="720725"/>
            </a:xfrm>
            <a:custGeom>
              <a:avLst/>
              <a:gdLst>
                <a:gd name="T0" fmla="*/ 129 w 201"/>
                <a:gd name="T1" fmla="*/ 0 h 227"/>
                <a:gd name="T2" fmla="*/ 78 w 201"/>
                <a:gd name="T3" fmla="*/ 0 h 227"/>
                <a:gd name="T4" fmla="*/ 13 w 201"/>
                <a:gd name="T5" fmla="*/ 0 h 227"/>
                <a:gd name="T6" fmla="*/ 0 w 201"/>
                <a:gd name="T7" fmla="*/ 0 h 227"/>
                <a:gd name="T8" fmla="*/ 184 w 201"/>
                <a:gd name="T9" fmla="*/ 227 h 227"/>
                <a:gd name="T10" fmla="*/ 201 w 201"/>
                <a:gd name="T11" fmla="*/ 227 h 227"/>
                <a:gd name="T12" fmla="*/ 201 w 201"/>
                <a:gd name="T13" fmla="*/ 111 h 227"/>
                <a:gd name="T14" fmla="*/ 165 w 201"/>
                <a:gd name="T15" fmla="*/ 8 h 227"/>
                <a:gd name="T16" fmla="*/ 165 w 201"/>
                <a:gd name="T17" fmla="*/ 8 h 227"/>
                <a:gd name="T18" fmla="*/ 165 w 201"/>
                <a:gd name="T19" fmla="*/ 8 h 227"/>
                <a:gd name="T20" fmla="*/ 129 w 201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27">
                  <a:moveTo>
                    <a:pt x="129" y="0"/>
                  </a:moveTo>
                  <a:cubicBezTo>
                    <a:pt x="116" y="0"/>
                    <a:pt x="99" y="0"/>
                    <a:pt x="78" y="0"/>
                  </a:cubicBezTo>
                  <a:cubicBezTo>
                    <a:pt x="58" y="0"/>
                    <a:pt x="35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64" y="8"/>
                    <a:pt x="184" y="29"/>
                    <a:pt x="184" y="227"/>
                  </a:cubicBezTo>
                  <a:cubicBezTo>
                    <a:pt x="190" y="227"/>
                    <a:pt x="195" y="227"/>
                    <a:pt x="201" y="227"/>
                  </a:cubicBezTo>
                  <a:cubicBezTo>
                    <a:pt x="201" y="176"/>
                    <a:pt x="201" y="134"/>
                    <a:pt x="201" y="111"/>
                  </a:cubicBezTo>
                  <a:cubicBezTo>
                    <a:pt x="201" y="26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64" y="8"/>
                    <a:pt x="149" y="0"/>
                    <a:pt x="129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377082" y="10540"/>
            <a:ext cx="6708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Практикум «Музей в цифре»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8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 descr="Последовательность с кругами">
            <a:extLst>
              <a:ext uri="{FF2B5EF4-FFF2-40B4-BE49-F238E27FC236}">
                <a16:creationId xmlns="" xmlns:a16="http://schemas.microsoft.com/office/drawing/2014/main" xmlns:lc="http://schemas.openxmlformats.org/drawingml/2006/lockedCanvas" id="{B0FD67F6-3F72-4EC3-AFFE-1F12AEF5270A}"/>
              </a:ext>
            </a:extLst>
          </p:cNvPr>
          <p:cNvGrpSpPr/>
          <p:nvPr/>
        </p:nvGrpSpPr>
        <p:grpSpPr>
          <a:xfrm rot="10800000">
            <a:off x="1475658" y="1203526"/>
            <a:ext cx="7344816" cy="1433386"/>
            <a:chOff x="528638" y="501775"/>
            <a:chExt cx="3230563" cy="1015876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D8C8E68-1262-4815-8AB4-9521E468536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52" y="1189038"/>
              <a:ext cx="742950" cy="2841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843545B-7970-4243-AB6A-2ACCDE220A0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26" y="1189038"/>
              <a:ext cx="885825" cy="2841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6D23456-AFE6-48F3-99BC-76547FFA328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1" y="1189038"/>
              <a:ext cx="885825" cy="2841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02740A4-89E7-4D7A-BE49-CE98F253B798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301" y="1189038"/>
              <a:ext cx="723900" cy="2841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8249939-18B7-4203-81D6-493A16503CC7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3" y="688168"/>
              <a:ext cx="25400" cy="424800"/>
            </a:xfrm>
            <a:prstGeom prst="rect">
              <a:avLst/>
            </a:prstGeom>
            <a:solidFill>
              <a:srgbClr val="F8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AB70110-F5C3-422A-9FF7-263BF62A891D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1" y="682626"/>
              <a:ext cx="25400" cy="428625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FD106DF-5E14-477B-B579-3201AE527B4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1" y="682626"/>
              <a:ext cx="25400" cy="428625"/>
            </a:xfrm>
            <a:prstGeom prst="rect">
              <a:avLst/>
            </a:pr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C975944-DB51-4AD3-BAFC-ABC58A3CB674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832" y="688168"/>
              <a:ext cx="25400" cy="424800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B82C863-6073-47D2-8600-EB36901861B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1" y="688168"/>
              <a:ext cx="25400" cy="424800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D18C8A-24E0-4FD2-BEA0-CF223CC82042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682626"/>
              <a:ext cx="25400" cy="428625"/>
            </a:xfrm>
            <a:custGeom>
              <a:avLst/>
              <a:gdLst>
                <a:gd name="T0" fmla="*/ 0 w 16"/>
                <a:gd name="T1" fmla="*/ 0 h 270"/>
                <a:gd name="T2" fmla="*/ 0 w 16"/>
                <a:gd name="T3" fmla="*/ 270 h 270"/>
                <a:gd name="T4" fmla="*/ 16 w 16"/>
                <a:gd name="T5" fmla="*/ 270 h 270"/>
                <a:gd name="T6" fmla="*/ 16 w 1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0">
                  <a:moveTo>
                    <a:pt x="0" y="0"/>
                  </a:moveTo>
                  <a:lnTo>
                    <a:pt x="0" y="270"/>
                  </a:lnTo>
                  <a:lnTo>
                    <a:pt x="16" y="270"/>
                  </a:lnTo>
                  <a:lnTo>
                    <a:pt x="1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238A694-D6FA-42F5-82E2-3D943F13667A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688168"/>
              <a:ext cx="23813" cy="42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4FF9BC4-B786-4859-8647-545996D34115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682626"/>
              <a:ext cx="23813" cy="428625"/>
            </a:xfrm>
            <a:custGeom>
              <a:avLst/>
              <a:gdLst>
                <a:gd name="T0" fmla="*/ 0 w 15"/>
                <a:gd name="T1" fmla="*/ 0 h 270"/>
                <a:gd name="T2" fmla="*/ 0 w 15"/>
                <a:gd name="T3" fmla="*/ 270 h 270"/>
                <a:gd name="T4" fmla="*/ 15 w 15"/>
                <a:gd name="T5" fmla="*/ 270 h 270"/>
                <a:gd name="T6" fmla="*/ 15 w 15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70">
                  <a:moveTo>
                    <a:pt x="0" y="0"/>
                  </a:moveTo>
                  <a:lnTo>
                    <a:pt x="0" y="270"/>
                  </a:lnTo>
                  <a:lnTo>
                    <a:pt x="15" y="27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8F018DF-AF66-4525-A665-0840A74BADC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38" y="1146176"/>
              <a:ext cx="374650" cy="371475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809FE9B-289A-481D-9FFC-A17B6983C27B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207" y="1146176"/>
              <a:ext cx="374650" cy="371475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549229F-4CC6-45EC-9B4A-3805CF87772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6" y="1146176"/>
              <a:ext cx="374650" cy="371475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937C8AA-B93C-4151-89F4-E7865FDC2316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344" y="1146176"/>
              <a:ext cx="374650" cy="371475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0" name="Овал 5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140442A-E2CF-4897-A517-965AF82DEF7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63" y="501775"/>
              <a:ext cx="198000" cy="19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3B0DC88-AEB2-4CD9-9425-922486FAD08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532" y="501775"/>
              <a:ext cx="198000" cy="19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2BF0B85-4780-4DF7-9660-EB4A45A08C6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101" y="501775"/>
              <a:ext cx="198000" cy="19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126D3FC-5738-4BA8-AF89-5897D592651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669" y="501775"/>
              <a:ext cx="198000" cy="19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02740A4-89E7-4D7A-BE49-CE98F253B798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496" y="1302509"/>
            <a:ext cx="1645816" cy="400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38A694-D6FA-42F5-82E2-3D943F13667A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08117" y="1741584"/>
            <a:ext cx="54140" cy="5993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937C8AA-B93C-4151-89F4-E7865FDC2316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297" y="1217437"/>
            <a:ext cx="851781" cy="52414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26D3FC-5738-4BA8-AF89-5897D5926510}"/>
              </a:ext>
              <a:ext uri="{C183D7F6-B498-43B3-948B-1728B52AA6E4}">
                <adec:decorative xmlns:adec="http://schemas.microsoft.com/office/drawing/2017/decorative" xmlns="" xmlns:lc="http://schemas.openxmlformats.org/drawingml/2006/lockedCanvas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9657" y="2332859"/>
            <a:ext cx="450160" cy="27937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070618" y="-60829"/>
            <a:ext cx="7433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реализации проекта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98641" y="702215"/>
            <a:ext cx="6446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Проведение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городского марафона «Музей в городе»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9778" y="2604720"/>
            <a:ext cx="1457252" cy="20621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Разработка положения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 проведении городского марафона «Музей в городе»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681312" y="2466221"/>
            <a:ext cx="1610700" cy="1815882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Фото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видеосъемка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материалов и экспонатов школьных музеев Тольятти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292012" y="2671907"/>
            <a:ext cx="2716156" cy="3785652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создание мультимедийных продуктов по номинациям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Видеоролик 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раритетном экспонате музея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Видеоролик об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экспонате, связанном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деятельностью с организацией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Куйбышевгидрострой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Видеоролик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об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экспонате, связанном с военными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событиями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02706" y="2682945"/>
            <a:ext cx="1443700" cy="181588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Проведение городского марафона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«Музей в городе» с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демонстра-цией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работ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664352" y="2735000"/>
            <a:ext cx="1231131" cy="1323439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одведение итогов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марафона и конкурса </a:t>
            </a:r>
          </a:p>
        </p:txBody>
      </p:sp>
    </p:spTree>
    <p:extLst>
      <p:ext uri="{BB962C8B-B14F-4D97-AF65-F5344CB8AC3E}">
        <p14:creationId xmlns:p14="http://schemas.microsoft.com/office/powerpoint/2010/main" val="409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0" t="16946" r="38500" b="5720"/>
          <a:stretch/>
        </p:blipFill>
        <p:spPr bwMode="auto">
          <a:xfrm>
            <a:off x="5961246" y="1458851"/>
            <a:ext cx="2829144" cy="507496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гражданин\20-21\конкурс добро\для отчета\скрины постов  Музейная лаборатория\2020-11-11_11-34-5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3" y="306879"/>
            <a:ext cx="2866071" cy="32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0" t="36479" r="26187" b="16000"/>
          <a:stretch/>
        </p:blipFill>
        <p:spPr bwMode="auto">
          <a:xfrm>
            <a:off x="3151795" y="4299728"/>
            <a:ext cx="2514877" cy="241527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26333" r="35037" b="4333"/>
          <a:stretch/>
        </p:blipFill>
        <p:spPr bwMode="auto">
          <a:xfrm>
            <a:off x="467543" y="3803585"/>
            <a:ext cx="2286291" cy="274512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Группа 5" descr="последовательность в виде круглой фигуры">
            <a:extLst>
              <a:ext uri="{FF2B5EF4-FFF2-40B4-BE49-F238E27FC236}">
                <a16:creationId xmlns="" xmlns:a16="http://schemas.microsoft.com/office/drawing/2014/main" xmlns:lc="http://schemas.openxmlformats.org/drawingml/2006/lockedCanvas" id="{3CBB49AC-EA70-4EC9-ADD5-2843F6DA8DEF}"/>
              </a:ext>
            </a:extLst>
          </p:cNvPr>
          <p:cNvGrpSpPr/>
          <p:nvPr/>
        </p:nvGrpSpPr>
        <p:grpSpPr>
          <a:xfrm>
            <a:off x="3203848" y="1799264"/>
            <a:ext cx="2941042" cy="2723429"/>
            <a:chOff x="622300" y="3235221"/>
            <a:chExt cx="2425700" cy="2422522"/>
          </a:xfrm>
        </p:grpSpPr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BA8CFA2-916F-4BDE-BBCB-CE77299D128E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772919" y="4055743"/>
              <a:ext cx="1805108" cy="1602000"/>
            </a:xfrm>
            <a:custGeom>
              <a:avLst/>
              <a:gdLst>
                <a:gd name="T0" fmla="*/ 568 w 568"/>
                <a:gd name="T1" fmla="*/ 196 h 504"/>
                <a:gd name="T2" fmla="*/ 234 w 568"/>
                <a:gd name="T3" fmla="*/ 0 h 504"/>
                <a:gd name="T4" fmla="*/ 48 w 568"/>
                <a:gd name="T5" fmla="*/ 48 h 504"/>
                <a:gd name="T6" fmla="*/ 48 w 568"/>
                <a:gd name="T7" fmla="*/ 48 h 504"/>
                <a:gd name="T8" fmla="*/ 0 w 568"/>
                <a:gd name="T9" fmla="*/ 234 h 504"/>
                <a:gd name="T10" fmla="*/ 112 w 568"/>
                <a:gd name="T11" fmla="*/ 504 h 504"/>
                <a:gd name="T12" fmla="*/ 61 w 568"/>
                <a:gd name="T13" fmla="*/ 382 h 504"/>
                <a:gd name="T14" fmla="*/ 112 w 568"/>
                <a:gd name="T15" fmla="*/ 260 h 504"/>
                <a:gd name="T16" fmla="*/ 112 w 568"/>
                <a:gd name="T17" fmla="*/ 260 h 504"/>
                <a:gd name="T18" fmla="*/ 382 w 568"/>
                <a:gd name="T19" fmla="*/ 148 h 504"/>
                <a:gd name="T20" fmla="*/ 568 w 568"/>
                <a:gd name="T21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04">
                  <a:moveTo>
                    <a:pt x="568" y="196"/>
                  </a:moveTo>
                  <a:cubicBezTo>
                    <a:pt x="503" y="79"/>
                    <a:pt x="378" y="0"/>
                    <a:pt x="234" y="0"/>
                  </a:cubicBezTo>
                  <a:cubicBezTo>
                    <a:pt x="166" y="0"/>
                    <a:pt x="103" y="17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7" y="103"/>
                    <a:pt x="0" y="166"/>
                    <a:pt x="0" y="234"/>
                  </a:cubicBezTo>
                  <a:cubicBezTo>
                    <a:pt x="0" y="340"/>
                    <a:pt x="43" y="435"/>
                    <a:pt x="112" y="504"/>
                  </a:cubicBezTo>
                  <a:cubicBezTo>
                    <a:pt x="80" y="473"/>
                    <a:pt x="61" y="430"/>
                    <a:pt x="61" y="382"/>
                  </a:cubicBezTo>
                  <a:cubicBezTo>
                    <a:pt x="61" y="334"/>
                    <a:pt x="80" y="291"/>
                    <a:pt x="112" y="260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181" y="190"/>
                    <a:pt x="276" y="148"/>
                    <a:pt x="382" y="148"/>
                  </a:cubicBezTo>
                  <a:cubicBezTo>
                    <a:pt x="450" y="148"/>
                    <a:pt x="513" y="165"/>
                    <a:pt x="568" y="1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571DE7-CF6A-4045-B8E3-E52BC48F5F6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1427" y="3235221"/>
              <a:ext cx="1805108" cy="1602000"/>
            </a:xfrm>
            <a:custGeom>
              <a:avLst/>
              <a:gdLst>
                <a:gd name="T0" fmla="*/ 568 w 568"/>
                <a:gd name="T1" fmla="*/ 196 h 504"/>
                <a:gd name="T2" fmla="*/ 234 w 568"/>
                <a:gd name="T3" fmla="*/ 0 h 504"/>
                <a:gd name="T4" fmla="*/ 48 w 568"/>
                <a:gd name="T5" fmla="*/ 48 h 504"/>
                <a:gd name="T6" fmla="*/ 48 w 568"/>
                <a:gd name="T7" fmla="*/ 48 h 504"/>
                <a:gd name="T8" fmla="*/ 0 w 568"/>
                <a:gd name="T9" fmla="*/ 234 h 504"/>
                <a:gd name="T10" fmla="*/ 112 w 568"/>
                <a:gd name="T11" fmla="*/ 504 h 504"/>
                <a:gd name="T12" fmla="*/ 61 w 568"/>
                <a:gd name="T13" fmla="*/ 382 h 504"/>
                <a:gd name="T14" fmla="*/ 112 w 568"/>
                <a:gd name="T15" fmla="*/ 260 h 504"/>
                <a:gd name="T16" fmla="*/ 112 w 568"/>
                <a:gd name="T17" fmla="*/ 260 h 504"/>
                <a:gd name="T18" fmla="*/ 382 w 568"/>
                <a:gd name="T19" fmla="*/ 148 h 504"/>
                <a:gd name="T20" fmla="*/ 568 w 568"/>
                <a:gd name="T21" fmla="*/ 19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04">
                  <a:moveTo>
                    <a:pt x="568" y="196"/>
                  </a:moveTo>
                  <a:cubicBezTo>
                    <a:pt x="503" y="79"/>
                    <a:pt x="378" y="0"/>
                    <a:pt x="234" y="0"/>
                  </a:cubicBezTo>
                  <a:cubicBezTo>
                    <a:pt x="166" y="0"/>
                    <a:pt x="103" y="17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7" y="103"/>
                    <a:pt x="0" y="166"/>
                    <a:pt x="0" y="234"/>
                  </a:cubicBezTo>
                  <a:cubicBezTo>
                    <a:pt x="0" y="340"/>
                    <a:pt x="43" y="435"/>
                    <a:pt x="112" y="504"/>
                  </a:cubicBezTo>
                  <a:cubicBezTo>
                    <a:pt x="80" y="473"/>
                    <a:pt x="61" y="430"/>
                    <a:pt x="61" y="382"/>
                  </a:cubicBezTo>
                  <a:cubicBezTo>
                    <a:pt x="61" y="334"/>
                    <a:pt x="80" y="291"/>
                    <a:pt x="112" y="260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181" y="190"/>
                    <a:pt x="276" y="148"/>
                    <a:pt x="382" y="148"/>
                  </a:cubicBezTo>
                  <a:cubicBezTo>
                    <a:pt x="450" y="148"/>
                    <a:pt x="513" y="165"/>
                    <a:pt x="568" y="1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9238B6F-2EB1-4B43-A523-A874E23564F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00" y="3433763"/>
              <a:ext cx="355600" cy="1400175"/>
            </a:xfrm>
            <a:custGeom>
              <a:avLst/>
              <a:gdLst>
                <a:gd name="T0" fmla="*/ 40 w 112"/>
                <a:gd name="T1" fmla="*/ 0 h 441"/>
                <a:gd name="T2" fmla="*/ 0 w 112"/>
                <a:gd name="T3" fmla="*/ 168 h 441"/>
                <a:gd name="T4" fmla="*/ 0 w 112"/>
                <a:gd name="T5" fmla="*/ 168 h 441"/>
                <a:gd name="T6" fmla="*/ 0 w 112"/>
                <a:gd name="T7" fmla="*/ 168 h 441"/>
                <a:gd name="T8" fmla="*/ 0 w 112"/>
                <a:gd name="T9" fmla="*/ 168 h 441"/>
                <a:gd name="T10" fmla="*/ 0 w 112"/>
                <a:gd name="T11" fmla="*/ 169 h 441"/>
                <a:gd name="T12" fmla="*/ 0 w 112"/>
                <a:gd name="T13" fmla="*/ 169 h 441"/>
                <a:gd name="T14" fmla="*/ 0 w 112"/>
                <a:gd name="T15" fmla="*/ 169 h 441"/>
                <a:gd name="T16" fmla="*/ 0 w 112"/>
                <a:gd name="T17" fmla="*/ 169 h 441"/>
                <a:gd name="T18" fmla="*/ 0 w 112"/>
                <a:gd name="T19" fmla="*/ 169 h 441"/>
                <a:gd name="T20" fmla="*/ 0 w 112"/>
                <a:gd name="T21" fmla="*/ 170 h 441"/>
                <a:gd name="T22" fmla="*/ 0 w 112"/>
                <a:gd name="T23" fmla="*/ 170 h 441"/>
                <a:gd name="T24" fmla="*/ 0 w 112"/>
                <a:gd name="T25" fmla="*/ 170 h 441"/>
                <a:gd name="T26" fmla="*/ 0 w 112"/>
                <a:gd name="T27" fmla="*/ 170 h 441"/>
                <a:gd name="T28" fmla="*/ 0 w 112"/>
                <a:gd name="T29" fmla="*/ 170 h 441"/>
                <a:gd name="T30" fmla="*/ 0 w 112"/>
                <a:gd name="T31" fmla="*/ 171 h 441"/>
                <a:gd name="T32" fmla="*/ 0 w 112"/>
                <a:gd name="T33" fmla="*/ 171 h 441"/>
                <a:gd name="T34" fmla="*/ 112 w 112"/>
                <a:gd name="T35" fmla="*/ 441 h 441"/>
                <a:gd name="T36" fmla="*/ 61 w 112"/>
                <a:gd name="T37" fmla="*/ 319 h 441"/>
                <a:gd name="T38" fmla="*/ 61 w 112"/>
                <a:gd name="T39" fmla="*/ 319 h 441"/>
                <a:gd name="T40" fmla="*/ 61 w 112"/>
                <a:gd name="T41" fmla="*/ 319 h 441"/>
                <a:gd name="T42" fmla="*/ 61 w 112"/>
                <a:gd name="T43" fmla="*/ 319 h 441"/>
                <a:gd name="T44" fmla="*/ 61 w 112"/>
                <a:gd name="T45" fmla="*/ 319 h 441"/>
                <a:gd name="T46" fmla="*/ 61 w 112"/>
                <a:gd name="T47" fmla="*/ 319 h 441"/>
                <a:gd name="T48" fmla="*/ 61 w 112"/>
                <a:gd name="T49" fmla="*/ 318 h 441"/>
                <a:gd name="T50" fmla="*/ 61 w 112"/>
                <a:gd name="T51" fmla="*/ 318 h 441"/>
                <a:gd name="T52" fmla="*/ 61 w 112"/>
                <a:gd name="T53" fmla="*/ 318 h 441"/>
                <a:gd name="T54" fmla="*/ 61 w 112"/>
                <a:gd name="T55" fmla="*/ 318 h 441"/>
                <a:gd name="T56" fmla="*/ 61 w 112"/>
                <a:gd name="T57" fmla="*/ 318 h 441"/>
                <a:gd name="T58" fmla="*/ 61 w 112"/>
                <a:gd name="T59" fmla="*/ 318 h 441"/>
                <a:gd name="T60" fmla="*/ 80 w 112"/>
                <a:gd name="T61" fmla="*/ 240 h 441"/>
                <a:gd name="T62" fmla="*/ 35 w 112"/>
                <a:gd name="T63" fmla="*/ 60 h 441"/>
                <a:gd name="T64" fmla="*/ 40 w 112"/>
                <a:gd name="T6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441">
                  <a:moveTo>
                    <a:pt x="40" y="0"/>
                  </a:moveTo>
                  <a:cubicBezTo>
                    <a:pt x="14" y="51"/>
                    <a:pt x="0" y="10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277"/>
                    <a:pt x="43" y="372"/>
                    <a:pt x="112" y="441"/>
                  </a:cubicBezTo>
                  <a:cubicBezTo>
                    <a:pt x="80" y="410"/>
                    <a:pt x="61" y="367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9"/>
                    <a:pt x="61" y="319"/>
                  </a:cubicBezTo>
                  <a:cubicBezTo>
                    <a:pt x="61" y="319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290"/>
                    <a:pt x="68" y="263"/>
                    <a:pt x="80" y="240"/>
                  </a:cubicBezTo>
                  <a:cubicBezTo>
                    <a:pt x="51" y="186"/>
                    <a:pt x="35" y="125"/>
                    <a:pt x="35" y="60"/>
                  </a:cubicBezTo>
                  <a:cubicBezTo>
                    <a:pt x="35" y="40"/>
                    <a:pt x="36" y="20"/>
                    <a:pt x="4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F831745-53A9-4147-878F-FAD8142D8550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" y="3386138"/>
              <a:ext cx="1601788" cy="1803400"/>
            </a:xfrm>
            <a:custGeom>
              <a:avLst/>
              <a:gdLst>
                <a:gd name="T0" fmla="*/ 196 w 504"/>
                <a:gd name="T1" fmla="*/ 0 h 568"/>
                <a:gd name="T2" fmla="*/ 0 w 504"/>
                <a:gd name="T3" fmla="*/ 334 h 568"/>
                <a:gd name="T4" fmla="*/ 48 w 504"/>
                <a:gd name="T5" fmla="*/ 520 h 568"/>
                <a:gd name="T6" fmla="*/ 48 w 504"/>
                <a:gd name="T7" fmla="*/ 520 h 568"/>
                <a:gd name="T8" fmla="*/ 234 w 504"/>
                <a:gd name="T9" fmla="*/ 568 h 568"/>
                <a:gd name="T10" fmla="*/ 504 w 504"/>
                <a:gd name="T11" fmla="*/ 456 h 568"/>
                <a:gd name="T12" fmla="*/ 382 w 504"/>
                <a:gd name="T13" fmla="*/ 507 h 568"/>
                <a:gd name="T14" fmla="*/ 260 w 504"/>
                <a:gd name="T15" fmla="*/ 456 h 568"/>
                <a:gd name="T16" fmla="*/ 260 w 504"/>
                <a:gd name="T17" fmla="*/ 456 h 568"/>
                <a:gd name="T18" fmla="*/ 148 w 504"/>
                <a:gd name="T19" fmla="*/ 186 h 568"/>
                <a:gd name="T20" fmla="*/ 196 w 504"/>
                <a:gd name="T21" fmla="*/ 0 h 568"/>
                <a:gd name="T22" fmla="*/ 196 w 504"/>
                <a:gd name="T2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68">
                  <a:moveTo>
                    <a:pt x="196" y="0"/>
                  </a:moveTo>
                  <a:cubicBezTo>
                    <a:pt x="79" y="65"/>
                    <a:pt x="0" y="190"/>
                    <a:pt x="0" y="334"/>
                  </a:cubicBezTo>
                  <a:cubicBezTo>
                    <a:pt x="0" y="402"/>
                    <a:pt x="17" y="465"/>
                    <a:pt x="48" y="520"/>
                  </a:cubicBezTo>
                  <a:cubicBezTo>
                    <a:pt x="48" y="520"/>
                    <a:pt x="48" y="520"/>
                    <a:pt x="48" y="520"/>
                  </a:cubicBezTo>
                  <a:cubicBezTo>
                    <a:pt x="103" y="551"/>
                    <a:pt x="166" y="568"/>
                    <a:pt x="234" y="568"/>
                  </a:cubicBezTo>
                  <a:cubicBezTo>
                    <a:pt x="340" y="568"/>
                    <a:pt x="435" y="525"/>
                    <a:pt x="504" y="456"/>
                  </a:cubicBezTo>
                  <a:cubicBezTo>
                    <a:pt x="473" y="488"/>
                    <a:pt x="430" y="507"/>
                    <a:pt x="382" y="507"/>
                  </a:cubicBezTo>
                  <a:cubicBezTo>
                    <a:pt x="334" y="507"/>
                    <a:pt x="291" y="488"/>
                    <a:pt x="260" y="456"/>
                  </a:cubicBezTo>
                  <a:cubicBezTo>
                    <a:pt x="260" y="456"/>
                    <a:pt x="260" y="456"/>
                    <a:pt x="260" y="456"/>
                  </a:cubicBezTo>
                  <a:cubicBezTo>
                    <a:pt x="190" y="387"/>
                    <a:pt x="148" y="292"/>
                    <a:pt x="148" y="186"/>
                  </a:cubicBezTo>
                  <a:cubicBezTo>
                    <a:pt x="148" y="118"/>
                    <a:pt x="165" y="55"/>
                    <a:pt x="196" y="0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3F227DC9-8D59-4B7E-B443-700D933A428F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088" y="4059238"/>
              <a:ext cx="355600" cy="1400175"/>
            </a:xfrm>
            <a:custGeom>
              <a:avLst/>
              <a:gdLst>
                <a:gd name="T0" fmla="*/ 0 w 112"/>
                <a:gd name="T1" fmla="*/ 0 h 441"/>
                <a:gd name="T2" fmla="*/ 51 w 112"/>
                <a:gd name="T3" fmla="*/ 122 h 441"/>
                <a:gd name="T4" fmla="*/ 51 w 112"/>
                <a:gd name="T5" fmla="*/ 122 h 441"/>
                <a:gd name="T6" fmla="*/ 51 w 112"/>
                <a:gd name="T7" fmla="*/ 122 h 441"/>
                <a:gd name="T8" fmla="*/ 51 w 112"/>
                <a:gd name="T9" fmla="*/ 122 h 441"/>
                <a:gd name="T10" fmla="*/ 51 w 112"/>
                <a:gd name="T11" fmla="*/ 123 h 441"/>
                <a:gd name="T12" fmla="*/ 51 w 112"/>
                <a:gd name="T13" fmla="*/ 123 h 441"/>
                <a:gd name="T14" fmla="*/ 51 w 112"/>
                <a:gd name="T15" fmla="*/ 123 h 441"/>
                <a:gd name="T16" fmla="*/ 51 w 112"/>
                <a:gd name="T17" fmla="*/ 123 h 441"/>
                <a:gd name="T18" fmla="*/ 51 w 112"/>
                <a:gd name="T19" fmla="*/ 126 h 441"/>
                <a:gd name="T20" fmla="*/ 51 w 112"/>
                <a:gd name="T21" fmla="*/ 126 h 441"/>
                <a:gd name="T22" fmla="*/ 51 w 112"/>
                <a:gd name="T23" fmla="*/ 126 h 441"/>
                <a:gd name="T24" fmla="*/ 51 w 112"/>
                <a:gd name="T25" fmla="*/ 126 h 441"/>
                <a:gd name="T26" fmla="*/ 51 w 112"/>
                <a:gd name="T27" fmla="*/ 126 h 441"/>
                <a:gd name="T28" fmla="*/ 32 w 112"/>
                <a:gd name="T29" fmla="*/ 201 h 441"/>
                <a:gd name="T30" fmla="*/ 77 w 112"/>
                <a:gd name="T31" fmla="*/ 381 h 441"/>
                <a:gd name="T32" fmla="*/ 72 w 112"/>
                <a:gd name="T33" fmla="*/ 441 h 441"/>
                <a:gd name="T34" fmla="*/ 112 w 112"/>
                <a:gd name="T35" fmla="*/ 273 h 441"/>
                <a:gd name="T36" fmla="*/ 112 w 112"/>
                <a:gd name="T37" fmla="*/ 273 h 441"/>
                <a:gd name="T38" fmla="*/ 112 w 112"/>
                <a:gd name="T39" fmla="*/ 273 h 441"/>
                <a:gd name="T40" fmla="*/ 112 w 112"/>
                <a:gd name="T41" fmla="*/ 273 h 441"/>
                <a:gd name="T42" fmla="*/ 112 w 112"/>
                <a:gd name="T43" fmla="*/ 272 h 441"/>
                <a:gd name="T44" fmla="*/ 112 w 112"/>
                <a:gd name="T45" fmla="*/ 272 h 441"/>
                <a:gd name="T46" fmla="*/ 112 w 112"/>
                <a:gd name="T47" fmla="*/ 272 h 441"/>
                <a:gd name="T48" fmla="*/ 112 w 112"/>
                <a:gd name="T49" fmla="*/ 272 h 441"/>
                <a:gd name="T50" fmla="*/ 112 w 112"/>
                <a:gd name="T51" fmla="*/ 272 h 441"/>
                <a:gd name="T52" fmla="*/ 112 w 112"/>
                <a:gd name="T53" fmla="*/ 271 h 441"/>
                <a:gd name="T54" fmla="*/ 112 w 112"/>
                <a:gd name="T55" fmla="*/ 271 h 441"/>
                <a:gd name="T56" fmla="*/ 112 w 112"/>
                <a:gd name="T57" fmla="*/ 271 h 441"/>
                <a:gd name="T58" fmla="*/ 112 w 112"/>
                <a:gd name="T59" fmla="*/ 271 h 441"/>
                <a:gd name="T60" fmla="*/ 112 w 112"/>
                <a:gd name="T61" fmla="*/ 271 h 441"/>
                <a:gd name="T62" fmla="*/ 112 w 112"/>
                <a:gd name="T63" fmla="*/ 270 h 441"/>
                <a:gd name="T64" fmla="*/ 112 w 112"/>
                <a:gd name="T65" fmla="*/ 270 h 441"/>
                <a:gd name="T66" fmla="*/ 112 w 112"/>
                <a:gd name="T67" fmla="*/ 270 h 441"/>
                <a:gd name="T68" fmla="*/ 0 w 112"/>
                <a:gd name="T6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441">
                  <a:moveTo>
                    <a:pt x="0" y="0"/>
                  </a:moveTo>
                  <a:cubicBezTo>
                    <a:pt x="32" y="31"/>
                    <a:pt x="51" y="74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0" y="153"/>
                    <a:pt x="43" y="179"/>
                    <a:pt x="32" y="201"/>
                  </a:cubicBezTo>
                  <a:cubicBezTo>
                    <a:pt x="61" y="255"/>
                    <a:pt x="77" y="316"/>
                    <a:pt x="77" y="381"/>
                  </a:cubicBezTo>
                  <a:cubicBezTo>
                    <a:pt x="77" y="401"/>
                    <a:pt x="75" y="421"/>
                    <a:pt x="72" y="441"/>
                  </a:cubicBezTo>
                  <a:cubicBezTo>
                    <a:pt x="98" y="390"/>
                    <a:pt x="112" y="33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2"/>
                    <a:pt x="112" y="272"/>
                  </a:cubicBezTo>
                  <a:cubicBezTo>
                    <a:pt x="112" y="272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1"/>
                    <a:pt x="112" y="271"/>
                    <a:pt x="112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2" y="165"/>
                    <a:pt x="69" y="69"/>
                    <a:pt x="0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4BAFD5-273D-4DBF-8E6F-0F5F494147B3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" y="4846638"/>
              <a:ext cx="1389063" cy="342900"/>
            </a:xfrm>
            <a:custGeom>
              <a:avLst/>
              <a:gdLst>
                <a:gd name="T0" fmla="*/ 437 w 437"/>
                <a:gd name="T1" fmla="*/ 0 h 108"/>
                <a:gd name="T2" fmla="*/ 319 w 437"/>
                <a:gd name="T3" fmla="*/ 47 h 108"/>
                <a:gd name="T4" fmla="*/ 240 w 437"/>
                <a:gd name="T5" fmla="*/ 28 h 108"/>
                <a:gd name="T6" fmla="*/ 60 w 437"/>
                <a:gd name="T7" fmla="*/ 73 h 108"/>
                <a:gd name="T8" fmla="*/ 0 w 437"/>
                <a:gd name="T9" fmla="*/ 68 h 108"/>
                <a:gd name="T10" fmla="*/ 171 w 437"/>
                <a:gd name="T11" fmla="*/ 108 h 108"/>
                <a:gd name="T12" fmla="*/ 437 w 437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108">
                  <a:moveTo>
                    <a:pt x="437" y="0"/>
                  </a:moveTo>
                  <a:cubicBezTo>
                    <a:pt x="406" y="29"/>
                    <a:pt x="365" y="47"/>
                    <a:pt x="319" y="47"/>
                  </a:cubicBezTo>
                  <a:cubicBezTo>
                    <a:pt x="290" y="47"/>
                    <a:pt x="263" y="40"/>
                    <a:pt x="240" y="28"/>
                  </a:cubicBezTo>
                  <a:cubicBezTo>
                    <a:pt x="186" y="57"/>
                    <a:pt x="125" y="73"/>
                    <a:pt x="60" y="73"/>
                  </a:cubicBezTo>
                  <a:cubicBezTo>
                    <a:pt x="40" y="73"/>
                    <a:pt x="20" y="72"/>
                    <a:pt x="0" y="68"/>
                  </a:cubicBezTo>
                  <a:cubicBezTo>
                    <a:pt x="52" y="94"/>
                    <a:pt x="110" y="108"/>
                    <a:pt x="171" y="108"/>
                  </a:cubicBezTo>
                  <a:cubicBezTo>
                    <a:pt x="274" y="108"/>
                    <a:pt x="368" y="67"/>
                    <a:pt x="437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43F7B39-F1BE-4FE8-A76E-DE0A22FE6221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3703638"/>
              <a:ext cx="1601787" cy="1803400"/>
            </a:xfrm>
            <a:custGeom>
              <a:avLst/>
              <a:gdLst>
                <a:gd name="T0" fmla="*/ 308 w 504"/>
                <a:gd name="T1" fmla="*/ 568 h 568"/>
                <a:gd name="T2" fmla="*/ 504 w 504"/>
                <a:gd name="T3" fmla="*/ 234 h 568"/>
                <a:gd name="T4" fmla="*/ 456 w 504"/>
                <a:gd name="T5" fmla="*/ 48 h 568"/>
                <a:gd name="T6" fmla="*/ 456 w 504"/>
                <a:gd name="T7" fmla="*/ 48 h 568"/>
                <a:gd name="T8" fmla="*/ 270 w 504"/>
                <a:gd name="T9" fmla="*/ 0 h 568"/>
                <a:gd name="T10" fmla="*/ 0 w 504"/>
                <a:gd name="T11" fmla="*/ 112 h 568"/>
                <a:gd name="T12" fmla="*/ 122 w 504"/>
                <a:gd name="T13" fmla="*/ 61 h 568"/>
                <a:gd name="T14" fmla="*/ 244 w 504"/>
                <a:gd name="T15" fmla="*/ 112 h 568"/>
                <a:gd name="T16" fmla="*/ 244 w 504"/>
                <a:gd name="T17" fmla="*/ 112 h 568"/>
                <a:gd name="T18" fmla="*/ 356 w 504"/>
                <a:gd name="T19" fmla="*/ 382 h 568"/>
                <a:gd name="T20" fmla="*/ 308 w 504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568">
                  <a:moveTo>
                    <a:pt x="308" y="568"/>
                  </a:moveTo>
                  <a:cubicBezTo>
                    <a:pt x="425" y="503"/>
                    <a:pt x="504" y="378"/>
                    <a:pt x="504" y="234"/>
                  </a:cubicBezTo>
                  <a:cubicBezTo>
                    <a:pt x="504" y="166"/>
                    <a:pt x="487" y="103"/>
                    <a:pt x="456" y="48"/>
                  </a:cubicBezTo>
                  <a:cubicBezTo>
                    <a:pt x="456" y="48"/>
                    <a:pt x="456" y="48"/>
                    <a:pt x="456" y="48"/>
                  </a:cubicBezTo>
                  <a:cubicBezTo>
                    <a:pt x="401" y="17"/>
                    <a:pt x="338" y="0"/>
                    <a:pt x="270" y="0"/>
                  </a:cubicBezTo>
                  <a:cubicBezTo>
                    <a:pt x="164" y="0"/>
                    <a:pt x="69" y="43"/>
                    <a:pt x="0" y="112"/>
                  </a:cubicBezTo>
                  <a:cubicBezTo>
                    <a:pt x="31" y="80"/>
                    <a:pt x="74" y="61"/>
                    <a:pt x="122" y="61"/>
                  </a:cubicBezTo>
                  <a:cubicBezTo>
                    <a:pt x="170" y="61"/>
                    <a:pt x="213" y="80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314" y="181"/>
                    <a:pt x="356" y="276"/>
                    <a:pt x="356" y="382"/>
                  </a:cubicBezTo>
                  <a:cubicBezTo>
                    <a:pt x="356" y="450"/>
                    <a:pt x="339" y="513"/>
                    <a:pt x="308" y="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CCDC9AB-3FF1-4D30-8078-51E853842529}"/>
                </a:ext>
                <a:ext uri="{C183D7F6-B498-43B3-948B-1728B52AA6E4}">
                  <adec:decorative xmlns:adec="http://schemas.microsoft.com/office/drawing/2017/decorative" xmlns="" xmlns:lc="http://schemas.openxmlformats.org/drawingml/2006/lockedCanvas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975" y="3703638"/>
              <a:ext cx="1398588" cy="349250"/>
            </a:xfrm>
            <a:custGeom>
              <a:avLst/>
              <a:gdLst>
                <a:gd name="T0" fmla="*/ 269 w 440"/>
                <a:gd name="T1" fmla="*/ 0 h 110"/>
                <a:gd name="T2" fmla="*/ 0 w 440"/>
                <a:gd name="T3" fmla="*/ 110 h 110"/>
                <a:gd name="T4" fmla="*/ 121 w 440"/>
                <a:gd name="T5" fmla="*/ 61 h 110"/>
                <a:gd name="T6" fmla="*/ 121 w 440"/>
                <a:gd name="T7" fmla="*/ 61 h 110"/>
                <a:gd name="T8" fmla="*/ 200 w 440"/>
                <a:gd name="T9" fmla="*/ 80 h 110"/>
                <a:gd name="T10" fmla="*/ 380 w 440"/>
                <a:gd name="T11" fmla="*/ 35 h 110"/>
                <a:gd name="T12" fmla="*/ 440 w 440"/>
                <a:gd name="T13" fmla="*/ 40 h 110"/>
                <a:gd name="T14" fmla="*/ 269 w 440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110">
                  <a:moveTo>
                    <a:pt x="269" y="0"/>
                  </a:moveTo>
                  <a:cubicBezTo>
                    <a:pt x="164" y="0"/>
                    <a:pt x="69" y="42"/>
                    <a:pt x="0" y="110"/>
                  </a:cubicBezTo>
                  <a:cubicBezTo>
                    <a:pt x="31" y="80"/>
                    <a:pt x="74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50" y="61"/>
                    <a:pt x="176" y="68"/>
                    <a:pt x="200" y="80"/>
                  </a:cubicBezTo>
                  <a:cubicBezTo>
                    <a:pt x="254" y="51"/>
                    <a:pt x="315" y="35"/>
                    <a:pt x="380" y="35"/>
                  </a:cubicBezTo>
                  <a:cubicBezTo>
                    <a:pt x="400" y="35"/>
                    <a:pt x="420" y="37"/>
                    <a:pt x="440" y="40"/>
                  </a:cubicBezTo>
                  <a:cubicBezTo>
                    <a:pt x="388" y="14"/>
                    <a:pt x="330" y="0"/>
                    <a:pt x="269" y="0"/>
                  </a:cubicBezTo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 rtl="0">
                <a:defRPr lang="ru-RU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773579" y="57534"/>
            <a:ext cx="4815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марафон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«Музей в городе»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437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201</TotalTime>
  <Words>1048</Words>
  <Application>Microsoft Office PowerPoint</Application>
  <PresentationFormat>Экран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</cp:revision>
  <dcterms:created xsi:type="dcterms:W3CDTF">2021-12-12T13:23:12Z</dcterms:created>
  <dcterms:modified xsi:type="dcterms:W3CDTF">2022-02-05T11:14:39Z</dcterms:modified>
</cp:coreProperties>
</file>