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60" r:id="rId4"/>
    <p:sldId id="281" r:id="rId5"/>
    <p:sldId id="261" r:id="rId6"/>
    <p:sldId id="263" r:id="rId7"/>
    <p:sldId id="271" r:id="rId8"/>
    <p:sldId id="270" r:id="rId9"/>
    <p:sldId id="275" r:id="rId10"/>
    <p:sldId id="278" r:id="rId11"/>
    <p:sldId id="272" r:id="rId12"/>
    <p:sldId id="276" r:id="rId13"/>
    <p:sldId id="287" r:id="rId14"/>
    <p:sldId id="277" r:id="rId15"/>
    <p:sldId id="279" r:id="rId16"/>
    <p:sldId id="264" r:id="rId17"/>
    <p:sldId id="269" r:id="rId18"/>
    <p:sldId id="266" r:id="rId19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F98DF-9546-4D26-9A29-C1B29780989F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18970B-0F15-4751-ABC0-F7FA173702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31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18970B-0F15-4751-ABC0-F7FA1737026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31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78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9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549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99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03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69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272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443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520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298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02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FEB6A-FAF0-4BB9-B052-E457B2DDA6FD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6A915-6591-4A3F-ACBA-8E74C08D58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12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узей\Desktop\беж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74" y="0"/>
            <a:ext cx="9168874" cy="70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4332" y="1340768"/>
            <a:ext cx="856015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ПРЕЗЕНТАЦИЯ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МУЗЕЯ «ЧАША ЖИЗНИ»                                </a:t>
            </a:r>
          </a:p>
          <a:p>
            <a:pPr algn="ctr"/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4624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МБУ </a:t>
            </a:r>
            <a:r>
              <a:rPr lang="ru-RU" sz="2000" b="1" dirty="0">
                <a:solidFill>
                  <a:srgbClr val="002060"/>
                </a:solidFill>
              </a:rPr>
              <a:t>«Лицей № 76 имени </a:t>
            </a:r>
            <a:r>
              <a:rPr lang="ru-RU" sz="2000" b="1" dirty="0" err="1">
                <a:solidFill>
                  <a:srgbClr val="002060"/>
                </a:solidFill>
              </a:rPr>
              <a:t>В.Н.Полякова</a:t>
            </a:r>
            <a:r>
              <a:rPr lang="ru-RU" sz="2000" b="1" dirty="0" smtClean="0">
                <a:solidFill>
                  <a:srgbClr val="002060"/>
                </a:solidFill>
              </a:rPr>
              <a:t>»                                                                </a:t>
            </a:r>
            <a:r>
              <a:rPr lang="ru-RU" sz="2000" b="1" dirty="0" err="1" smtClean="0">
                <a:solidFill>
                  <a:srgbClr val="002060"/>
                </a:solidFill>
              </a:rPr>
              <a:t>г.о.Тольятти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Самарской </a:t>
            </a:r>
            <a:r>
              <a:rPr lang="ru-RU" sz="2000" b="1" dirty="0" smtClean="0">
                <a:solidFill>
                  <a:srgbClr val="002060"/>
                </a:solidFill>
              </a:rPr>
              <a:t>области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0232" y="3660124"/>
            <a:ext cx="26246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b="1" dirty="0" smtClean="0">
                <a:solidFill>
                  <a:srgbClr val="002060"/>
                </a:solidFill>
              </a:rPr>
              <a:t>              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9" name="Рисунок 1" descr="эмблема лице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098"/>
            <a:ext cx="1599702" cy="143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84984"/>
            <a:ext cx="2448272" cy="332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4520783"/>
            <a:ext cx="2448273" cy="123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05" y="3015612"/>
            <a:ext cx="2643841" cy="1349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99" y="5883345"/>
            <a:ext cx="2528054" cy="109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0" y="2962735"/>
            <a:ext cx="2545328" cy="148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99" y="4480711"/>
            <a:ext cx="2528054" cy="12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5877272"/>
            <a:ext cx="2448273" cy="1102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Музей\Desktop\2022 гФото для банера Поляков\6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4098"/>
            <a:ext cx="1616779" cy="150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72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0156"/>
            <a:ext cx="9252520" cy="698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347465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Гражданско-патриотическая деятельность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20840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</p:txBody>
      </p:sp>
      <p:pic>
        <p:nvPicPr>
          <p:cNvPr id="8" name="Рисунок 7" descr="C:\Users\Музей\Desktop\IMG_20181213_13384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1" y="980728"/>
            <a:ext cx="4227309" cy="289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Музей\Desktop\IMG_20190220_1237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988914"/>
            <a:ext cx="3960440" cy="286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Музей\Desktop\IMG_20190220_12360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60" y="3988915"/>
            <a:ext cx="3742355" cy="2869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узей\Desktop\IMG_20190220_12364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11928"/>
            <a:ext cx="3672408" cy="28605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8422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0"/>
            <a:ext cx="684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Научно исследовательская и культурно </a:t>
            </a:r>
            <a:r>
              <a:rPr lang="ru-RU" sz="2800" b="1" dirty="0">
                <a:solidFill>
                  <a:srgbClr val="002060"/>
                </a:solidFill>
              </a:rPr>
              <a:t>– просветительская деятельность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987" y="3225751"/>
            <a:ext cx="1726836" cy="2086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1986" y="5445224"/>
            <a:ext cx="1897702" cy="1327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32061"/>
            <a:ext cx="1944799" cy="213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1728015"/>
            <a:ext cx="6552728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Активисты </a:t>
            </a:r>
            <a:r>
              <a:rPr lang="ru-RU" sz="1600" dirty="0">
                <a:solidFill>
                  <a:srgbClr val="002060"/>
                </a:solidFill>
              </a:rPr>
              <a:t>музея принимают самое активное участие в ежегодном конкурсе научно-исследовательских </a:t>
            </a:r>
            <a:r>
              <a:rPr lang="ru-RU" sz="1600" dirty="0" smtClean="0">
                <a:solidFill>
                  <a:srgbClr val="002060"/>
                </a:solidFill>
              </a:rPr>
              <a:t>проектов </a:t>
            </a:r>
            <a:r>
              <a:rPr lang="ru-RU" sz="1600" dirty="0">
                <a:solidFill>
                  <a:srgbClr val="002060"/>
                </a:solidFill>
              </a:rPr>
              <a:t>учащихся </a:t>
            </a:r>
            <a:r>
              <a:rPr lang="ru-RU" sz="1600" dirty="0" err="1">
                <a:solidFill>
                  <a:srgbClr val="002060"/>
                </a:solidFill>
              </a:rPr>
              <a:t>г.о</a:t>
            </a:r>
            <a:r>
              <a:rPr lang="ru-RU" sz="1600" dirty="0">
                <a:solidFill>
                  <a:srgbClr val="002060"/>
                </a:solidFill>
              </a:rPr>
              <a:t>. Тольятти  «</a:t>
            </a:r>
            <a:r>
              <a:rPr lang="ru-RU" sz="1600" dirty="0" err="1">
                <a:solidFill>
                  <a:srgbClr val="002060"/>
                </a:solidFill>
              </a:rPr>
              <a:t>Поляковские</a:t>
            </a:r>
            <a:r>
              <a:rPr lang="ru-RU" sz="1600" dirty="0">
                <a:solidFill>
                  <a:srgbClr val="002060"/>
                </a:solidFill>
              </a:rPr>
              <a:t> Чтения». </a:t>
            </a:r>
            <a:r>
              <a:rPr lang="ru-RU" sz="1600" dirty="0" smtClean="0">
                <a:solidFill>
                  <a:srgbClr val="002060"/>
                </a:solidFill>
              </a:rPr>
              <a:t>С </a:t>
            </a:r>
            <a:r>
              <a:rPr lang="ru-RU" sz="1600" dirty="0">
                <a:solidFill>
                  <a:srgbClr val="002060"/>
                </a:solidFill>
              </a:rPr>
              <a:t>2019 года конкурс имеет статус </a:t>
            </a:r>
            <a:r>
              <a:rPr lang="ru-RU" sz="1600" dirty="0" smtClean="0">
                <a:solidFill>
                  <a:srgbClr val="002060"/>
                </a:solidFill>
              </a:rPr>
              <a:t>межрегионального </a:t>
            </a:r>
            <a:r>
              <a:rPr lang="ru-RU" sz="1600" dirty="0">
                <a:solidFill>
                  <a:srgbClr val="002060"/>
                </a:solidFill>
              </a:rPr>
              <a:t>и проводится совместно с Тольяттинским государственным </a:t>
            </a:r>
            <a:r>
              <a:rPr lang="ru-RU" sz="1600" dirty="0" smtClean="0">
                <a:solidFill>
                  <a:srgbClr val="002060"/>
                </a:solidFill>
              </a:rPr>
              <a:t>университетом, при поддержке АО «АВТОВАЗ».</a:t>
            </a:r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Музей выступает инициатором в организации и </a:t>
            </a:r>
            <a:r>
              <a:rPr lang="ru-RU" sz="1600" dirty="0" smtClean="0">
                <a:solidFill>
                  <a:srgbClr val="002060"/>
                </a:solidFill>
              </a:rPr>
              <a:t>проведении </a:t>
            </a:r>
            <a:r>
              <a:rPr lang="ru-RU" sz="1600" dirty="0">
                <a:solidFill>
                  <a:srgbClr val="002060"/>
                </a:solidFill>
              </a:rPr>
              <a:t>торжественных мероприятий АО «</a:t>
            </a:r>
            <a:r>
              <a:rPr lang="ru-RU" sz="1600" dirty="0" smtClean="0">
                <a:solidFill>
                  <a:srgbClr val="002060"/>
                </a:solidFill>
              </a:rPr>
              <a:t>АВТОВАЗ», </a:t>
            </a:r>
            <a:r>
              <a:rPr lang="ru-RU" sz="1600" dirty="0" smtClean="0">
                <a:solidFill>
                  <a:srgbClr val="002060"/>
                </a:solidFill>
              </a:rPr>
              <a:t>посвященным </a:t>
            </a:r>
            <a:r>
              <a:rPr lang="ru-RU" sz="1600" dirty="0" smtClean="0">
                <a:solidFill>
                  <a:srgbClr val="002060"/>
                </a:solidFill>
              </a:rPr>
              <a:t>юбилейным и памятным датам завода. </a:t>
            </a:r>
            <a:r>
              <a:rPr lang="ru-RU" sz="1600" dirty="0">
                <a:solidFill>
                  <a:srgbClr val="002060"/>
                </a:solidFill>
              </a:rPr>
              <a:t>Участниками таких мероприятий являются  почетные ветераны АвтоВАЗа,  представители администрации города и завода,  депутаты, жители </a:t>
            </a:r>
            <a:r>
              <a:rPr lang="ru-RU" sz="1600" dirty="0" smtClean="0">
                <a:solidFill>
                  <a:srgbClr val="002060"/>
                </a:solidFill>
              </a:rPr>
              <a:t>квартала. Среди таких мероприятий</a:t>
            </a:r>
            <a:r>
              <a:rPr lang="en-US" sz="1600" dirty="0" smtClean="0">
                <a:solidFill>
                  <a:srgbClr val="002060"/>
                </a:solidFill>
              </a:rPr>
              <a:t>:</a:t>
            </a:r>
            <a:r>
              <a:rPr lang="ru-RU" sz="1600" dirty="0" smtClean="0">
                <a:solidFill>
                  <a:srgbClr val="002060"/>
                </a:solidFill>
              </a:rPr>
              <a:t> Межрегиональный городской конкурс «Гордость моей семьи – АВТОВАЗ»,  торжественное мероприятие «От легендарного прошлого в эпоху прогресса</a:t>
            </a:r>
            <a:r>
              <a:rPr lang="ru-RU" sz="1600" dirty="0" smtClean="0">
                <a:solidFill>
                  <a:srgbClr val="002060"/>
                </a:solidFill>
              </a:rPr>
              <a:t>»- 50-летие </a:t>
            </a:r>
            <a:r>
              <a:rPr lang="ru-RU" sz="1600" dirty="0" err="1" smtClean="0">
                <a:solidFill>
                  <a:srgbClr val="002060"/>
                </a:solidFill>
              </a:rPr>
              <a:t>АВТОВАЗа</a:t>
            </a:r>
            <a:r>
              <a:rPr lang="ru-RU" sz="1600" dirty="0" smtClean="0">
                <a:solidFill>
                  <a:srgbClr val="002060"/>
                </a:solidFill>
              </a:rPr>
              <a:t>..</a:t>
            </a:r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66" y="1187711"/>
            <a:ext cx="3025066" cy="2120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294" y="1187711"/>
            <a:ext cx="2907468" cy="2185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0061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14943"/>
            <a:ext cx="9180004" cy="688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0"/>
            <a:ext cx="684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Научно исследовательская и культурно </a:t>
            </a:r>
            <a:r>
              <a:rPr lang="ru-RU" sz="2800" b="1" dirty="0">
                <a:solidFill>
                  <a:srgbClr val="002060"/>
                </a:solidFill>
              </a:rPr>
              <a:t>– просветительская деятельность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28015"/>
            <a:ext cx="65527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Музей\Desktop\IMG_20200924_134534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49" y="1231106"/>
            <a:ext cx="2885694" cy="479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узей\Desktop\IMG_20200924_13445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194679"/>
            <a:ext cx="2836169" cy="4790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Музей\Desktop\IMG_20200924_134507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001" y="1231106"/>
            <a:ext cx="3068487" cy="47901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5805264"/>
            <a:ext cx="595458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400" dirty="0" smtClean="0"/>
              <a:t>Ко </a:t>
            </a:r>
            <a:r>
              <a:rPr lang="ru-RU" sz="1400" dirty="0"/>
              <a:t>всем корпоративным праздникам  </a:t>
            </a:r>
            <a:r>
              <a:rPr lang="ru-RU" sz="1400" dirty="0" err="1"/>
              <a:t>АВТОВАЗа</a:t>
            </a:r>
            <a:r>
              <a:rPr lang="ru-RU" sz="1400" dirty="0"/>
              <a:t> для учащихся и гостей лицея активисты </a:t>
            </a:r>
            <a:r>
              <a:rPr lang="ru-RU" sz="1400" dirty="0" smtClean="0"/>
              <a:t>музея «Чаша жизни»  </a:t>
            </a:r>
            <a:r>
              <a:rPr lang="ru-RU" sz="1400" dirty="0"/>
              <a:t>оформляют временные экспозиции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275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06" y="32388"/>
            <a:ext cx="9180004" cy="688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0"/>
            <a:ext cx="684076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Научно исследовательская и культурно </a:t>
            </a:r>
            <a:r>
              <a:rPr lang="ru-RU" sz="2800" b="1" dirty="0">
                <a:solidFill>
                  <a:srgbClr val="002060"/>
                </a:solidFill>
              </a:rPr>
              <a:t>– просветительская деятельность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28015"/>
            <a:ext cx="65527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Музей\Desktop\Семинары и конкурсы\Конкурсы лицея и музея\2022 ПОЛЯКОВСКИЕ ЧТЕНИЯ\Лицей  рапортует\КОПЕЙК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1290"/>
            <a:ext cx="4103948" cy="262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Музей\Desktop\Фото  мероприяти лицея и мукзея\2021-2022\05.04.22  Фото НИВА\IMG_20220405_13544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731" y="3909031"/>
            <a:ext cx="3402124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Музей\Desktop\Семинары и конкурсы\Конкурсы лицея и музея\2022 ПОЛЯКОВСКИЕ ЧТЕНИЯ\Лицей  рапортует\Машины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57014"/>
            <a:ext cx="3672408" cy="2352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Музей\Desktop\Фото  мероприяти лицея и мукзея\2021-2022\05.04.22  Фото НИВА\IMG_20220405_14052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61290"/>
            <a:ext cx="3672407" cy="262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115616" y="6309320"/>
            <a:ext cx="7101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Общешкольное мероприятие, посвященное 50-летию выпуска первого автомобиля </a:t>
            </a:r>
            <a:endParaRPr lang="ru-RU" sz="1400" dirty="0" smtClean="0"/>
          </a:p>
          <a:p>
            <a:r>
              <a:rPr lang="ru-RU" sz="1400" dirty="0" smtClean="0"/>
              <a:t>марки </a:t>
            </a:r>
            <a:r>
              <a:rPr lang="ru-RU" sz="1400" dirty="0"/>
              <a:t>ВАЗ-2101 «Жигули»</a:t>
            </a:r>
          </a:p>
        </p:txBody>
      </p:sp>
    </p:spTree>
    <p:extLst>
      <p:ext uri="{BB962C8B-B14F-4D97-AF65-F5344CB8AC3E}">
        <p14:creationId xmlns:p14="http://schemas.microsoft.com/office/powerpoint/2010/main" val="332380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14943"/>
            <a:ext cx="9180004" cy="688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7129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Культурно </a:t>
            </a:r>
            <a:r>
              <a:rPr lang="ru-RU" sz="2800" b="1" dirty="0">
                <a:solidFill>
                  <a:srgbClr val="002060"/>
                </a:solidFill>
              </a:rPr>
              <a:t>– просветительская деятельность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28015"/>
            <a:ext cx="65527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8" name="Рисунок 7" descr="C:\Users\Музей\Desktop\IMG_20210421_1221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8016"/>
            <a:ext cx="3726414" cy="2621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Музей\Desktop\IMG_20210421_115714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824560"/>
            <a:ext cx="2754306" cy="290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Музей\Desktop\IMG_20210421_114050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86594"/>
            <a:ext cx="3744416" cy="259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Музей\Desktop\IMG_20210421_12065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3874626"/>
            <a:ext cx="3546394" cy="23042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683568" y="6178882"/>
            <a:ext cx="73988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Гость музея «Чаша жизни» чемпион мира по кольцевым гонкам Кирилл </a:t>
            </a:r>
            <a:r>
              <a:rPr lang="ru-RU" sz="1400" dirty="0" err="1"/>
              <a:t>Ладыгин</a:t>
            </a:r>
            <a:r>
              <a:rPr lang="ru-RU" sz="1400" dirty="0"/>
              <a:t>, открывший новую музейную экспозицию, посвященную истории автомобильного спорта  </a:t>
            </a:r>
            <a:r>
              <a:rPr lang="ru-RU" sz="1400" dirty="0" err="1" smtClean="0"/>
              <a:t>АВТОВАЗа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87166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14943"/>
            <a:ext cx="9180004" cy="6888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7129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Культурно </a:t>
            </a:r>
            <a:r>
              <a:rPr lang="ru-RU" sz="2800" b="1" dirty="0">
                <a:solidFill>
                  <a:srgbClr val="002060"/>
                </a:solidFill>
              </a:rPr>
              <a:t>– просветительская деятельность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728015"/>
            <a:ext cx="655272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C:\Users\Музей\Desktop\IMG_702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800219"/>
            <a:ext cx="3829625" cy="2484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узей\Desktop\IMG_676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00219"/>
            <a:ext cx="3600400" cy="255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Музей\Desktop\IMG_68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56526"/>
            <a:ext cx="3384376" cy="2448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Музей\Desktop\IMG_704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09" y="3485803"/>
            <a:ext cx="3510390" cy="246825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259632" y="5954054"/>
            <a:ext cx="7200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Гости лицея и музея каскадеры Автородео «Тольятти крюк» (поздравление лицея с </a:t>
            </a:r>
            <a:endParaRPr lang="ru-RU" sz="1400" dirty="0" smtClean="0"/>
          </a:p>
          <a:p>
            <a:r>
              <a:rPr lang="ru-RU" sz="1400" dirty="0" smtClean="0"/>
              <a:t>30-летием </a:t>
            </a:r>
            <a:r>
              <a:rPr lang="ru-RU" sz="1400" dirty="0"/>
              <a:t>и 20-летием музея «Чаша жизни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634279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узей\Desktop\беж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4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"/>
            <a:ext cx="896448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Совместная деятельность с родителями и ветеранами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02958"/>
            <a:ext cx="2592288" cy="1833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2587705" cy="195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3" y="908720"/>
            <a:ext cx="2376264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93" y="1268760"/>
            <a:ext cx="262805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096146"/>
            <a:ext cx="864096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  <a:p>
            <a:pPr algn="just"/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Семья </a:t>
            </a:r>
            <a:r>
              <a:rPr lang="ru-RU" sz="1600" dirty="0">
                <a:solidFill>
                  <a:srgbClr val="002060"/>
                </a:solidFill>
              </a:rPr>
              <a:t>и школа – это трудовые коллективы, моральная опора, основа для всестороннего развития личности ребенка, многообразная система отношений с родителями, учителями, одноклассниками, выпускниками</a:t>
            </a:r>
            <a:r>
              <a:rPr lang="ru-RU" sz="1600" dirty="0" smtClean="0">
                <a:solidFill>
                  <a:srgbClr val="002060"/>
                </a:solidFill>
              </a:rPr>
              <a:t>. Включение родителей в совместную с музеем воспитывающую деятельность с учащимися позволяет развивать так необходимые качества в жизни</a:t>
            </a:r>
            <a:r>
              <a:rPr lang="en-US" sz="1600" dirty="0" smtClean="0">
                <a:solidFill>
                  <a:srgbClr val="002060"/>
                </a:solidFill>
              </a:rPr>
              <a:t>: </a:t>
            </a:r>
            <a:r>
              <a:rPr lang="ru-RU" sz="1600" dirty="0" smtClean="0">
                <a:solidFill>
                  <a:srgbClr val="002060"/>
                </a:solidFill>
              </a:rPr>
              <a:t>коммуникабельность, умение общаться с людьми разных возрастов и социальных групп, воспитывать любовь и уважение к родному дому,  лицею, городу, чувство гордости за военные и трудовые подвиги старшего поколения. </a:t>
            </a:r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Учащиеся лицея, педагоги и представители родительской общественности надеются, что экспозиции школьного музея будут постоянно пополняться, а связи с членами семей, ветеранами  завода будут неотъемлемой частью истории лицея, АвтоВАЗа, города Тольятти.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611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004" cy="6974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45" y="672578"/>
            <a:ext cx="2627313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61" y="836712"/>
            <a:ext cx="2590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39" y="840971"/>
            <a:ext cx="2689225" cy="1998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284983"/>
            <a:ext cx="864096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Музей </a:t>
            </a:r>
            <a:r>
              <a:rPr lang="ru-RU" sz="1600" dirty="0">
                <a:solidFill>
                  <a:srgbClr val="002060"/>
                </a:solidFill>
              </a:rPr>
              <a:t>«Чаша жизни» на протяжении многих лет сотрудничает с общественными организациями </a:t>
            </a:r>
            <a:r>
              <a:rPr lang="ru-RU" sz="1600" dirty="0" err="1">
                <a:solidFill>
                  <a:srgbClr val="002060"/>
                </a:solidFill>
              </a:rPr>
              <a:t>г.о</a:t>
            </a:r>
            <a:r>
              <a:rPr lang="ru-RU" sz="1600" dirty="0">
                <a:solidFill>
                  <a:srgbClr val="002060"/>
                </a:solidFill>
              </a:rPr>
              <a:t>. Тольятти: Советом ветеранов Великой Отечественной войны </a:t>
            </a:r>
            <a:r>
              <a:rPr lang="ru-RU" sz="1600" dirty="0" smtClean="0">
                <a:solidFill>
                  <a:srgbClr val="002060"/>
                </a:solidFill>
              </a:rPr>
              <a:t> 8 </a:t>
            </a:r>
            <a:r>
              <a:rPr lang="ru-RU" sz="1600" dirty="0">
                <a:solidFill>
                  <a:srgbClr val="002060"/>
                </a:solidFill>
              </a:rPr>
              <a:t>квартала,   </a:t>
            </a:r>
            <a:r>
              <a:rPr lang="ru-RU" sz="1600" dirty="0" smtClean="0">
                <a:solidFill>
                  <a:srgbClr val="002060"/>
                </a:solidFill>
              </a:rPr>
              <a:t>с </a:t>
            </a:r>
            <a:r>
              <a:rPr lang="ru-RU" sz="1600" dirty="0">
                <a:solidFill>
                  <a:srgbClr val="002060"/>
                </a:solidFill>
              </a:rPr>
              <a:t>ветеранами ООО «Союз десантников», ветеранами - пограничниками ООО «Застава 63</a:t>
            </a:r>
            <a:r>
              <a:rPr lang="ru-RU" sz="1600" dirty="0" smtClean="0">
                <a:solidFill>
                  <a:srgbClr val="002060"/>
                </a:solidFill>
              </a:rPr>
              <a:t>»,   и </a:t>
            </a:r>
            <a:r>
              <a:rPr lang="ru-RU" sz="1600" dirty="0">
                <a:solidFill>
                  <a:srgbClr val="002060"/>
                </a:solidFill>
              </a:rPr>
              <a:t>проводит большую совместную работу по гражданско-патриотическому воспитанию учащихся, организует торжественные мероприятия к историческим памятным </a:t>
            </a:r>
            <a:r>
              <a:rPr lang="ru-RU" sz="1600" dirty="0" smtClean="0">
                <a:solidFill>
                  <a:srgbClr val="002060"/>
                </a:solidFill>
              </a:rPr>
              <a:t>датам, мастер – классы, викторины.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116633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Связь </a:t>
            </a:r>
            <a:r>
              <a:rPr lang="ru-RU" sz="2800" b="1" dirty="0">
                <a:solidFill>
                  <a:srgbClr val="002060"/>
                </a:solidFill>
              </a:rPr>
              <a:t>поколений – основа патриотического воспитания 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72" y="2996953"/>
            <a:ext cx="2343860" cy="206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133115"/>
            <a:ext cx="2632959" cy="1932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030" y="3168826"/>
            <a:ext cx="2681410" cy="191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14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Музей\Desktop\беж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0"/>
            <a:ext cx="92525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16632"/>
            <a:ext cx="8892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Инновационные </a:t>
            </a:r>
            <a:r>
              <a:rPr lang="ru-RU" sz="2800" b="1" dirty="0">
                <a:solidFill>
                  <a:srgbClr val="002060"/>
                </a:solidFill>
              </a:rPr>
              <a:t>формы музейной работы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639852"/>
            <a:ext cx="69127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Сотрудничество «Школа </a:t>
            </a:r>
            <a:r>
              <a:rPr lang="ru-RU" sz="2400" b="1" dirty="0">
                <a:solidFill>
                  <a:srgbClr val="002060"/>
                </a:solidFill>
              </a:rPr>
              <a:t>– Музей </a:t>
            </a:r>
            <a:r>
              <a:rPr lang="ru-RU" sz="2400" b="1" dirty="0" smtClean="0">
                <a:solidFill>
                  <a:srgbClr val="002060"/>
                </a:solidFill>
              </a:rPr>
              <a:t>– Семья»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3995936" y="1255406"/>
            <a:ext cx="216024" cy="21735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99792" y="3284984"/>
            <a:ext cx="3384376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Создание совместных проектов</a:t>
            </a:r>
            <a:r>
              <a:rPr lang="en-US" dirty="0" smtClean="0"/>
              <a:t>:</a:t>
            </a:r>
            <a:r>
              <a:rPr lang="ru-RU" dirty="0" smtClean="0"/>
              <a:t>                                               « Семейный маршрут»,                      </a:t>
            </a:r>
            <a:r>
              <a:rPr lang="ru-RU" smtClean="0"/>
              <a:t>«Музейная </a:t>
            </a:r>
            <a:r>
              <a:rPr lang="ru-RU" dirty="0" smtClean="0"/>
              <a:t>гостиная»</a:t>
            </a:r>
          </a:p>
          <a:p>
            <a:pPr algn="ctr"/>
            <a:r>
              <a:rPr lang="ru-RU" dirty="0" smtClean="0"/>
              <a:t>«Летопись добрых дел»</a:t>
            </a:r>
            <a:endParaRPr lang="ru-RU" dirty="0"/>
          </a:p>
        </p:txBody>
      </p:sp>
      <p:cxnSp>
        <p:nvCxnSpPr>
          <p:cNvPr id="10" name="Прямая со стрелкой 9"/>
          <p:cNvCxnSpPr>
            <a:stCxn id="4" idx="0"/>
          </p:cNvCxnSpPr>
          <p:nvPr/>
        </p:nvCxnSpPr>
        <p:spPr>
          <a:xfrm flipH="1">
            <a:off x="1763688" y="1255406"/>
            <a:ext cx="2340260" cy="10867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907704" y="4509120"/>
            <a:ext cx="2196244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211960" y="4509120"/>
            <a:ext cx="2016224" cy="10801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251520" y="1988841"/>
            <a:ext cx="2448272" cy="1152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Научно-практические конференции, «круглые столы», презентации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940152" y="1988841"/>
            <a:ext cx="2664296" cy="10801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Обзорные тематические экскурсии, выставки, экспозиции</a:t>
            </a:r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1520" y="5517232"/>
            <a:ext cx="302433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Интерактивные экскурсии по выставочным залам музея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652120" y="5517232"/>
            <a:ext cx="3096344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Событийные игровые программы, мастер-классы</a:t>
            </a:r>
            <a:endParaRPr lang="ru-RU" dirty="0"/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6084168" y="4149080"/>
            <a:ext cx="936104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1691680" y="4149080"/>
            <a:ext cx="10081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/>
          <p:cNvSpPr/>
          <p:nvPr/>
        </p:nvSpPr>
        <p:spPr>
          <a:xfrm>
            <a:off x="6948264" y="3789040"/>
            <a:ext cx="1656184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Пополнение фонда ауди и видео материалом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79592" y="3645024"/>
            <a:ext cx="1672128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День открытых дверей,  День дарения</a:t>
            </a:r>
            <a:endParaRPr lang="ru-RU" dirty="0"/>
          </a:p>
        </p:txBody>
      </p:sp>
      <p:cxnSp>
        <p:nvCxnSpPr>
          <p:cNvPr id="30" name="Прямая со стрелкой 29"/>
          <p:cNvCxnSpPr>
            <a:stCxn id="4" idx="0"/>
          </p:cNvCxnSpPr>
          <p:nvPr/>
        </p:nvCxnSpPr>
        <p:spPr>
          <a:xfrm>
            <a:off x="4103948" y="1255406"/>
            <a:ext cx="1980220" cy="8774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542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Музей\Desktop\беж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44624"/>
            <a:ext cx="89644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Историко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краеведческий музей «Чаша жизни»  </a:t>
            </a:r>
            <a:r>
              <a:rPr lang="ru-RU" sz="2400" b="1" dirty="0" smtClean="0">
                <a:solidFill>
                  <a:srgbClr val="002060"/>
                </a:solidFill>
              </a:rPr>
              <a:t>  </a:t>
            </a:r>
            <a:r>
              <a:rPr lang="ru-RU" dirty="0" smtClean="0"/>
              <a:t>                                                                             </a:t>
            </a:r>
            <a:r>
              <a:rPr lang="ru-RU" b="1" dirty="0">
                <a:solidFill>
                  <a:srgbClr val="002060"/>
                </a:solidFill>
              </a:rPr>
              <a:t>МБУ «Лицей № 76 имени </a:t>
            </a:r>
            <a:r>
              <a:rPr lang="ru-RU" b="1" dirty="0" err="1">
                <a:solidFill>
                  <a:srgbClr val="002060"/>
                </a:solidFill>
              </a:rPr>
              <a:t>В.Н.Полякова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523321"/>
            <a:ext cx="3923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b="1" i="1" dirty="0" smtClean="0">
              <a:solidFill>
                <a:srgbClr val="C00000"/>
              </a:solidFill>
            </a:endParaRPr>
          </a:p>
          <a:p>
            <a:endParaRPr lang="ru-RU" sz="14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55183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1196752"/>
            <a:ext cx="54726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Школьный </a:t>
            </a:r>
            <a:r>
              <a:rPr lang="ru-RU" sz="1400" dirty="0">
                <a:solidFill>
                  <a:srgbClr val="002060"/>
                </a:solidFill>
              </a:rPr>
              <a:t>музей «Чаша жизни» МБУ «Лицей </a:t>
            </a:r>
            <a:r>
              <a:rPr lang="ru-RU" sz="1400" dirty="0" smtClean="0">
                <a:solidFill>
                  <a:srgbClr val="002060"/>
                </a:solidFill>
              </a:rPr>
              <a:t>№76 </a:t>
            </a:r>
            <a:r>
              <a:rPr lang="ru-RU" sz="1400" dirty="0" smtClean="0">
                <a:solidFill>
                  <a:srgbClr val="002060"/>
                </a:solidFill>
              </a:rPr>
              <a:t>             </a:t>
            </a:r>
            <a:r>
              <a:rPr lang="ru-RU" sz="1400" dirty="0" smtClean="0">
                <a:solidFill>
                  <a:srgbClr val="002060"/>
                </a:solidFill>
              </a:rPr>
              <a:t>им</a:t>
            </a:r>
            <a:r>
              <a:rPr lang="ru-RU" sz="1400" dirty="0">
                <a:solidFill>
                  <a:srgbClr val="002060"/>
                </a:solidFill>
              </a:rPr>
              <a:t>. В.Н. Полякова» открыл свои двери 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 smtClean="0">
                <a:solidFill>
                  <a:srgbClr val="002060"/>
                </a:solidFill>
              </a:rPr>
              <a:t>8 </a:t>
            </a:r>
            <a:r>
              <a:rPr lang="ru-RU" sz="1400" dirty="0">
                <a:solidFill>
                  <a:srgbClr val="002060"/>
                </a:solidFill>
              </a:rPr>
              <a:t>мая 1998 года</a:t>
            </a:r>
            <a:r>
              <a:rPr lang="ru-RU" sz="1400" dirty="0" smtClean="0">
                <a:solidFill>
                  <a:srgbClr val="002060"/>
                </a:solidFill>
              </a:rPr>
              <a:t>.  </a:t>
            </a:r>
            <a:r>
              <a:rPr lang="ru-RU" sz="1400" dirty="0" smtClean="0">
                <a:solidFill>
                  <a:srgbClr val="002060"/>
                </a:solidFill>
              </a:rPr>
              <a:t>За 25 лет своего существования </a:t>
            </a:r>
            <a:r>
              <a:rPr lang="ru-RU" sz="1400" dirty="0" smtClean="0">
                <a:solidFill>
                  <a:srgbClr val="002060"/>
                </a:solidFill>
              </a:rPr>
              <a:t>музей  </a:t>
            </a:r>
            <a:r>
              <a:rPr lang="ru-RU" sz="1400" dirty="0">
                <a:solidFill>
                  <a:srgbClr val="002060"/>
                </a:solidFill>
              </a:rPr>
              <a:t>«Чаша жизни»  постоянно пополнялся экспонатами и </a:t>
            </a:r>
            <a:r>
              <a:rPr lang="ru-RU" sz="1400" dirty="0" smtClean="0">
                <a:solidFill>
                  <a:srgbClr val="002060"/>
                </a:solidFill>
              </a:rPr>
              <a:t>сегодня представляет собой </a:t>
            </a:r>
            <a:r>
              <a:rPr lang="ru-RU" sz="1400" dirty="0" smtClean="0">
                <a:solidFill>
                  <a:srgbClr val="002060"/>
                </a:solidFill>
              </a:rPr>
              <a:t>многогранный </a:t>
            </a:r>
            <a:r>
              <a:rPr lang="ru-RU" sz="1400" dirty="0">
                <a:solidFill>
                  <a:srgbClr val="002060"/>
                </a:solidFill>
              </a:rPr>
              <a:t>музейный  комплекс  площадью </a:t>
            </a:r>
            <a:r>
              <a:rPr lang="ru-RU" sz="1400" dirty="0" smtClean="0">
                <a:solidFill>
                  <a:srgbClr val="002060"/>
                </a:solidFill>
              </a:rPr>
              <a:t>416 </a:t>
            </a:r>
            <a:r>
              <a:rPr lang="ru-RU" sz="1400" dirty="0" err="1">
                <a:solidFill>
                  <a:srgbClr val="002060"/>
                </a:solidFill>
              </a:rPr>
              <a:t>м.кв</a:t>
            </a:r>
            <a:r>
              <a:rPr lang="ru-RU" sz="1400" dirty="0">
                <a:solidFill>
                  <a:srgbClr val="002060"/>
                </a:solidFill>
              </a:rPr>
              <a:t>. , включающий в себя </a:t>
            </a:r>
            <a:r>
              <a:rPr lang="ru-RU" sz="1400" dirty="0" smtClean="0">
                <a:solidFill>
                  <a:srgbClr val="002060"/>
                </a:solidFill>
              </a:rPr>
              <a:t>7  постоянных музейных экспозиций</a:t>
            </a:r>
            <a:r>
              <a:rPr lang="ru-RU" sz="1400" dirty="0" smtClean="0">
                <a:solidFill>
                  <a:srgbClr val="002060"/>
                </a:solidFill>
              </a:rPr>
              <a:t>.. Музейный </a:t>
            </a:r>
            <a:r>
              <a:rPr lang="ru-RU" sz="1400" dirty="0" smtClean="0">
                <a:solidFill>
                  <a:srgbClr val="002060"/>
                </a:solidFill>
              </a:rPr>
              <a:t>фонд насчитывает </a:t>
            </a:r>
            <a:r>
              <a:rPr lang="ru-RU" sz="1400" b="1" dirty="0" smtClean="0">
                <a:solidFill>
                  <a:srgbClr val="002060"/>
                </a:solidFill>
              </a:rPr>
              <a:t>2049</a:t>
            </a:r>
            <a:r>
              <a:rPr lang="ru-RU" sz="1400" dirty="0" smtClean="0">
                <a:solidFill>
                  <a:srgbClr val="002060"/>
                </a:solidFill>
              </a:rPr>
              <a:t> единиц хранения – </a:t>
            </a:r>
            <a:r>
              <a:rPr lang="ru-RU" sz="1400" b="1" dirty="0" smtClean="0">
                <a:solidFill>
                  <a:srgbClr val="002060"/>
                </a:solidFill>
              </a:rPr>
              <a:t>994 </a:t>
            </a:r>
            <a:r>
              <a:rPr lang="ru-RU" sz="1400" dirty="0" smtClean="0">
                <a:solidFill>
                  <a:srgbClr val="002060"/>
                </a:solidFill>
              </a:rPr>
              <a:t>основной. </a:t>
            </a:r>
            <a:r>
              <a:rPr lang="ru-RU" sz="1400" dirty="0">
                <a:solidFill>
                  <a:srgbClr val="002060"/>
                </a:solidFill>
              </a:rPr>
              <a:t>Большинство из них – награды и медали ветеранов ВОВ, боевое оружие, </a:t>
            </a:r>
            <a:r>
              <a:rPr lang="ru-RU" sz="1400" dirty="0" smtClean="0">
                <a:solidFill>
                  <a:srgbClr val="002060"/>
                </a:solidFill>
              </a:rPr>
              <a:t>солдатские </a:t>
            </a:r>
            <a:r>
              <a:rPr lang="ru-RU" sz="1400" dirty="0">
                <a:solidFill>
                  <a:srgbClr val="002060"/>
                </a:solidFill>
              </a:rPr>
              <a:t>каски и пилотки , а также дары </a:t>
            </a:r>
            <a:r>
              <a:rPr lang="ru-RU" sz="1400" dirty="0" smtClean="0">
                <a:solidFill>
                  <a:srgbClr val="002060"/>
                </a:solidFill>
              </a:rPr>
              <a:t>спортсменов - </a:t>
            </a:r>
            <a:r>
              <a:rPr lang="ru-RU" sz="1400" dirty="0">
                <a:solidFill>
                  <a:srgbClr val="002060"/>
                </a:solidFill>
              </a:rPr>
              <a:t>выпускников лицея, олимпийских чемпионов, чемпионов </a:t>
            </a:r>
            <a:r>
              <a:rPr lang="ru-RU" sz="1400" dirty="0" smtClean="0">
                <a:solidFill>
                  <a:srgbClr val="002060"/>
                </a:solidFill>
              </a:rPr>
              <a:t>мирового</a:t>
            </a:r>
            <a:r>
              <a:rPr lang="ru-RU" sz="1400" dirty="0">
                <a:solidFill>
                  <a:srgbClr val="002060"/>
                </a:solidFill>
              </a:rPr>
              <a:t>, российского и областного </a:t>
            </a:r>
            <a:r>
              <a:rPr lang="ru-RU" sz="1400" dirty="0" smtClean="0">
                <a:solidFill>
                  <a:srgbClr val="002060"/>
                </a:solidFill>
              </a:rPr>
              <a:t>уровней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Музей </a:t>
            </a:r>
            <a:r>
              <a:rPr lang="ru-RU" sz="1400" dirty="0">
                <a:solidFill>
                  <a:srgbClr val="002060"/>
                </a:solidFill>
              </a:rPr>
              <a:t>обладает огромным образовательно-воспитательным потенциалом, так как он сохраняет и экспонирует подлинные исторические документы. Эффективное использование этого потенциала для воспитания учащихся в духе высокой нравственности, патриотизма, гражданского самосознания является одной из важнейших задач школьного музея</a:t>
            </a:r>
          </a:p>
          <a:p>
            <a:pPr algn="just"/>
            <a:r>
              <a:rPr lang="ru-RU" sz="1400" dirty="0" smtClean="0">
                <a:solidFill>
                  <a:srgbClr val="002060"/>
                </a:solidFill>
              </a:rPr>
              <a:t>	Экспозиции </a:t>
            </a:r>
            <a:r>
              <a:rPr lang="ru-RU" sz="1400" dirty="0">
                <a:solidFill>
                  <a:srgbClr val="002060"/>
                </a:solidFill>
              </a:rPr>
              <a:t>музея широко используется в учебном процессе. </a:t>
            </a:r>
            <a:r>
              <a:rPr lang="ru-RU" sz="1400" dirty="0" smtClean="0">
                <a:solidFill>
                  <a:srgbClr val="002060"/>
                </a:solidFill>
              </a:rPr>
              <a:t>Музейные уроки проводятся с использованием различных форм обучения (</a:t>
            </a:r>
            <a:r>
              <a:rPr lang="ru-RU" sz="1400" dirty="0" err="1" smtClean="0">
                <a:solidFill>
                  <a:srgbClr val="002060"/>
                </a:solidFill>
              </a:rPr>
              <a:t>квест</a:t>
            </a:r>
            <a:r>
              <a:rPr lang="ru-RU" sz="1400" dirty="0" smtClean="0">
                <a:solidFill>
                  <a:srgbClr val="002060"/>
                </a:solidFill>
              </a:rPr>
              <a:t>-экскурсии, марафон, викторины). Такие уроки, вызывают у ребят, большую активность и интерес к   предмету, помогают им </a:t>
            </a:r>
            <a:r>
              <a:rPr lang="ru-RU" sz="1400" dirty="0">
                <a:solidFill>
                  <a:srgbClr val="002060"/>
                </a:solidFill>
              </a:rPr>
              <a:t>больше узнать об истории и культуре родного края, о людях, которые его населяют, об их традициях – все это закладывает основы духовно-нравственного развития личности</a:t>
            </a:r>
            <a:r>
              <a:rPr lang="ru-RU" sz="1400" dirty="0" smtClean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ru-RU" sz="1400" dirty="0" smtClean="0"/>
              <a:t>	</a:t>
            </a:r>
            <a:r>
              <a:rPr lang="ru-RU" sz="1400" dirty="0" smtClean="0">
                <a:solidFill>
                  <a:srgbClr val="002060"/>
                </a:solidFill>
              </a:rPr>
              <a:t>Музей </a:t>
            </a:r>
            <a:r>
              <a:rPr lang="ru-RU" sz="1400" dirty="0">
                <a:solidFill>
                  <a:srgbClr val="002060"/>
                </a:solidFill>
              </a:rPr>
              <a:t>«Чаша жизни» является центром научно-исследовательской деятельности обучающихся и педагогов МБУ «Лицея №76». </a:t>
            </a:r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172849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4453" y="2998113"/>
            <a:ext cx="6563547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dirty="0" smtClean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b="1" dirty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b="1" dirty="0" smtClean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b="1" dirty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b="1" dirty="0" smtClean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sz="1400" b="1" dirty="0" smtClean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sz="1400" b="1" dirty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sz="1400" b="1" dirty="0" smtClean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sz="1300" b="1" dirty="0" smtClean="0">
              <a:solidFill>
                <a:srgbClr val="002060"/>
              </a:solidFill>
              <a:latin typeface="Franklin Gothic Book"/>
            </a:endParaRPr>
          </a:p>
          <a:p>
            <a:pPr lvl="0"/>
            <a:endParaRPr lang="ru-RU" sz="1300" b="1" dirty="0">
              <a:solidFill>
                <a:srgbClr val="002060"/>
              </a:solidFill>
              <a:latin typeface="Franklin Gothic Book"/>
            </a:endParaRPr>
          </a:p>
          <a:p>
            <a:pPr lvl="0"/>
            <a:r>
              <a:rPr lang="ru-RU" sz="1300" b="1" dirty="0" smtClean="0">
                <a:solidFill>
                  <a:srgbClr val="002060"/>
                </a:solidFill>
                <a:latin typeface="Franklin Gothic Book"/>
              </a:rPr>
              <a:t>Профиль музея</a:t>
            </a:r>
            <a:r>
              <a:rPr lang="en-US" sz="1300" b="1" dirty="0" smtClean="0">
                <a:solidFill>
                  <a:srgbClr val="002060"/>
                </a:solidFill>
                <a:latin typeface="Franklin Gothic Book"/>
              </a:rPr>
              <a:t> ;</a:t>
            </a:r>
            <a:endParaRPr lang="ru-RU" sz="1300" b="1" dirty="0" smtClean="0">
              <a:solidFill>
                <a:srgbClr val="002060"/>
              </a:solidFill>
              <a:latin typeface="Franklin Gothic Book"/>
            </a:endParaRPr>
          </a:p>
          <a:p>
            <a:pPr lvl="0"/>
            <a:r>
              <a:rPr lang="en-US" sz="1300" b="1" dirty="0" smtClean="0">
                <a:solidFill>
                  <a:srgbClr val="002060"/>
                </a:solidFill>
                <a:latin typeface="Franklin Gothic Book"/>
              </a:rPr>
              <a:t> </a:t>
            </a:r>
            <a:r>
              <a:rPr lang="ru-RU" sz="1300" dirty="0" err="1" smtClean="0">
                <a:solidFill>
                  <a:srgbClr val="002060"/>
                </a:solidFill>
                <a:latin typeface="Franklin Gothic Book"/>
              </a:rPr>
              <a:t>историко</a:t>
            </a:r>
            <a:r>
              <a:rPr lang="ru-RU" sz="1300" dirty="0" smtClean="0">
                <a:solidFill>
                  <a:srgbClr val="002060"/>
                </a:solidFill>
                <a:latin typeface="Franklin Gothic Book"/>
              </a:rPr>
              <a:t> -краеведческий</a:t>
            </a:r>
          </a:p>
          <a:p>
            <a:pPr lvl="0"/>
            <a:r>
              <a:rPr lang="ru-RU" sz="1300" b="1" dirty="0" smtClean="0">
                <a:solidFill>
                  <a:srgbClr val="002060"/>
                </a:solidFill>
                <a:latin typeface="Franklin Gothic Book"/>
              </a:rPr>
              <a:t>Девиз </a:t>
            </a:r>
            <a:r>
              <a:rPr lang="ru-RU" sz="1300" b="1" dirty="0">
                <a:solidFill>
                  <a:srgbClr val="002060"/>
                </a:solidFill>
                <a:latin typeface="Franklin Gothic Book"/>
              </a:rPr>
              <a:t>музея:</a:t>
            </a:r>
          </a:p>
          <a:p>
            <a:pPr lvl="0"/>
            <a:r>
              <a:rPr lang="ru-RU" sz="1300" dirty="0">
                <a:solidFill>
                  <a:srgbClr val="002060"/>
                </a:solidFill>
                <a:latin typeface="Franklin Gothic Book"/>
              </a:rPr>
              <a:t> «Настоящее, которое помнит </a:t>
            </a:r>
          </a:p>
          <a:p>
            <a:pPr lvl="0"/>
            <a:r>
              <a:rPr lang="ru-RU" sz="1300" dirty="0">
                <a:solidFill>
                  <a:srgbClr val="002060"/>
                </a:solidFill>
                <a:latin typeface="Franklin Gothic Book"/>
              </a:rPr>
              <a:t>прошлое, достойно будущего»</a:t>
            </a:r>
          </a:p>
        </p:txBody>
      </p:sp>
    </p:spTree>
    <p:extLst>
      <p:ext uri="{BB962C8B-B14F-4D97-AF65-F5344CB8AC3E}">
        <p14:creationId xmlns:p14="http://schemas.microsoft.com/office/powerpoint/2010/main" val="25511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узей\Desktop\беж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7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" y="116632"/>
            <a:ext cx="903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2060"/>
                </a:solidFill>
              </a:rPr>
              <a:t>                         Постоянные экспозиции </a:t>
            </a:r>
            <a:r>
              <a:rPr lang="ru-RU" sz="2400" b="1" dirty="0">
                <a:solidFill>
                  <a:srgbClr val="002060"/>
                </a:solidFill>
              </a:rPr>
              <a:t>музея «Чаша жизни»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30" y="588105"/>
            <a:ext cx="2053706" cy="14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230" y="2205682"/>
            <a:ext cx="2053706" cy="151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86" y="3845935"/>
            <a:ext cx="2033150" cy="1426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642457"/>
            <a:ext cx="2088232" cy="1453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57626"/>
            <a:ext cx="2016223" cy="143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19029"/>
            <a:ext cx="2016223" cy="1450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788247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 err="1" smtClean="0">
                <a:solidFill>
                  <a:srgbClr val="002060"/>
                </a:solidFill>
              </a:rPr>
              <a:t>В.Н.Поляков</a:t>
            </a:r>
            <a:r>
              <a:rPr lang="ru-RU" b="1" dirty="0" smtClean="0">
                <a:solidFill>
                  <a:srgbClr val="002060"/>
                </a:solidFill>
              </a:rPr>
              <a:t>:                 Время и судьба»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" y="2595370"/>
            <a:ext cx="20517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«Никто не забыт ничто не забыто»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082859"/>
            <a:ext cx="27363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 smtClean="0">
                <a:solidFill>
                  <a:srgbClr val="002060"/>
                </a:solidFill>
              </a:rPr>
              <a:t>«</a:t>
            </a:r>
            <a:r>
              <a:rPr lang="ru-RU" b="1" dirty="0">
                <a:solidFill>
                  <a:srgbClr val="002060"/>
                </a:solidFill>
              </a:rPr>
              <a:t>Ставрополь до </a:t>
            </a:r>
            <a:r>
              <a:rPr lang="ru-RU" b="1" dirty="0" smtClean="0">
                <a:solidFill>
                  <a:srgbClr val="002060"/>
                </a:solidFill>
              </a:rPr>
              <a:t>          затопления</a:t>
            </a:r>
            <a:r>
              <a:rPr lang="ru-RU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2199" y="491480"/>
            <a:ext cx="26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</a:p>
          <a:p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«Летопись </a:t>
            </a:r>
            <a:r>
              <a:rPr lang="ru-RU" b="1" dirty="0">
                <a:solidFill>
                  <a:srgbClr val="002060"/>
                </a:solidFill>
              </a:rPr>
              <a:t>лицея № 76»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499548" y="2595369"/>
            <a:ext cx="2392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«Эволюция жизни на земле»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7945" y="1628800"/>
            <a:ext cx="4608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                    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50965" y="3244334"/>
            <a:ext cx="59087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 «			</a:t>
            </a:r>
            <a:r>
              <a:rPr lang="ru-RU" dirty="0" smtClean="0">
                <a:solidFill>
                  <a:srgbClr val="002060"/>
                </a:solidFill>
              </a:rPr>
              <a:t>     «</a:t>
            </a:r>
            <a:r>
              <a:rPr lang="ru-RU" b="1" dirty="0" smtClean="0">
                <a:solidFill>
                  <a:srgbClr val="002060"/>
                </a:solidFill>
              </a:rPr>
              <a:t>Его  </a:t>
            </a:r>
            <a:r>
              <a:rPr lang="ru-RU" b="1" dirty="0">
                <a:solidFill>
                  <a:srgbClr val="002060"/>
                </a:solidFill>
              </a:rPr>
              <a:t>Величество –</a:t>
            </a:r>
            <a:r>
              <a:rPr lang="ru-RU" b="1" dirty="0" smtClean="0">
                <a:solidFill>
                  <a:srgbClr val="002060"/>
                </a:solidFill>
              </a:rPr>
              <a:t>Спорт» 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3105835"/>
            <a:ext cx="37981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>
                <a:solidFill>
                  <a:srgbClr val="002060"/>
                </a:solidFill>
              </a:rPr>
              <a:t>«Волжское наследие»</a:t>
            </a:r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4" y="5406326"/>
            <a:ext cx="1647735" cy="132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49" y="5648430"/>
            <a:ext cx="1899083" cy="107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5517233"/>
            <a:ext cx="1890465" cy="116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644923"/>
            <a:ext cx="1656184" cy="1073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5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" y="116632"/>
            <a:ext cx="9036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Значимые экспонаты музея «Чаша жизни</a:t>
            </a:r>
            <a:r>
              <a:rPr lang="ru-RU" sz="2400" b="1" dirty="0">
                <a:solidFill>
                  <a:srgbClr val="002060"/>
                </a:solidFill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788247"/>
            <a:ext cx="560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</a:rPr>
              <a:t>Экспозиция «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В.Н.Поляков</a:t>
            </a:r>
            <a:r>
              <a:rPr lang="ru-RU" sz="2000" b="1" i="1" dirty="0" smtClean="0">
                <a:solidFill>
                  <a:srgbClr val="C00000"/>
                </a:solidFill>
              </a:rPr>
              <a:t>: Время и судьба»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" y="2595370"/>
            <a:ext cx="2051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99548" y="491480"/>
            <a:ext cx="2536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</a:p>
          <a:p>
            <a:r>
              <a:rPr lang="ru-RU" dirty="0" smtClean="0"/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67945" y="1628800"/>
            <a:ext cx="46085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                                        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50965" y="3244334"/>
            <a:ext cx="59087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200" dirty="0"/>
              <a:t>Трудовая книжка </a:t>
            </a:r>
            <a:r>
              <a:rPr lang="ru-RU" sz="1200" dirty="0" err="1"/>
              <a:t>В.Н.Полякова</a:t>
            </a:r>
            <a:endParaRPr lang="ru-RU" sz="1200" dirty="0" smtClean="0"/>
          </a:p>
          <a:p>
            <a:endParaRPr lang="ru-RU" dirty="0"/>
          </a:p>
          <a:p>
            <a:r>
              <a:rPr lang="ru-RU" dirty="0" smtClean="0"/>
              <a:t> «		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3" y="3105835"/>
            <a:ext cx="108012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C:\Users\Музей\Desktop\МУЗЕЙ\Экспозиция Поляков ВАЗ\Экспонаты зала Полякова\Фото Зал Полякова\IMG_20201222_092808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40" y="1286327"/>
            <a:ext cx="2970736" cy="2286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Музей\Desktop\МУЗЕЙ\Экспозиция Поляков ВАЗ\Экспонаты зала Полякова\Фото Зал Полякова\IMG_20201222_093317_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7" y="4011215"/>
            <a:ext cx="2783422" cy="2363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C:\Users\Музей\Desktop\МУЗЕЙ\Экспозиция Поляков ВАЗ\Экспонаты зала Полякова\Фото Зал Полякова\IMG_20201222_09292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02" y="3937124"/>
            <a:ext cx="2837435" cy="251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C:\Users\Музей\Desktop\МУЗЕЙ\Экспозиция Поляков ВАЗ\Экспонаты зала Полякова\Фото Зал Полякова\IMG_20201222_093342_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45" y="3865372"/>
            <a:ext cx="2567406" cy="24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C:\Users\Музей\Desktop\МУЗЕЙ\Экспозиция Поляков ВАЗ\Экспонаты зала Полякова\Фото Зал Полякова\IMG_20201222_093958_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57" y="1286327"/>
            <a:ext cx="2783422" cy="20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C:\Users\Музей\Desktop\МУЗЕЙ\Экспозиция Поляков ВАЗ\Экспонаты зала Полякова\Фото Зал Полякова\IMG_20201222_093900_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82" y="1275058"/>
            <a:ext cx="2392932" cy="229795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42558" y="3244334"/>
            <a:ext cx="5823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Переходящее Красное Знамя ВАЗа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33135" y="3573016"/>
            <a:ext cx="23331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Награды ветеранов ВОВ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67545" y="6374377"/>
            <a:ext cx="53691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/>
              <a:t>Комсомольская </a:t>
            </a:r>
            <a:r>
              <a:rPr lang="ru-RU" sz="1200" dirty="0" smtClean="0"/>
              <a:t>путёвка строителя ВАЗа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599893" y="6093296"/>
            <a:ext cx="26730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1200" dirty="0" smtClean="0"/>
              <a:t>                  Сенсорный киоск музея 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84775" y="6093295"/>
            <a:ext cx="2568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/>
          </a:p>
          <a:p>
            <a:r>
              <a:rPr lang="ru-RU" sz="1200" dirty="0" smtClean="0"/>
              <a:t>Фрагмент </a:t>
            </a:r>
            <a:r>
              <a:rPr lang="ru-RU" sz="1200" dirty="0"/>
              <a:t>первого жилого дома в АВТОГРАДЕ</a:t>
            </a:r>
          </a:p>
        </p:txBody>
      </p:sp>
    </p:spTree>
    <p:extLst>
      <p:ext uri="{BB962C8B-B14F-4D97-AF65-F5344CB8AC3E}">
        <p14:creationId xmlns:p14="http://schemas.microsoft.com/office/powerpoint/2010/main" val="199668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узей\Desktop\беж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601"/>
            <a:ext cx="9251504" cy="71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2914690" y="2156870"/>
            <a:ext cx="3240360" cy="27363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Направления деятельности музея              «Чаша жизни»</a:t>
            </a:r>
          </a:p>
        </p:txBody>
      </p:sp>
      <p:sp>
        <p:nvSpPr>
          <p:cNvPr id="3" name="Стрелка вверх 2"/>
          <p:cNvSpPr/>
          <p:nvPr/>
        </p:nvSpPr>
        <p:spPr>
          <a:xfrm>
            <a:off x="4535996" y="1268760"/>
            <a:ext cx="45719" cy="86409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>
            <a:off x="6156176" y="3429000"/>
            <a:ext cx="122413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лево 5"/>
          <p:cNvSpPr/>
          <p:nvPr/>
        </p:nvSpPr>
        <p:spPr>
          <a:xfrm>
            <a:off x="1691680" y="3474719"/>
            <a:ext cx="1224136" cy="4571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355976" y="4893174"/>
            <a:ext cx="45719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 стрелкой 13"/>
          <p:cNvCxnSpPr>
            <a:stCxn id="2" idx="3"/>
          </p:cNvCxnSpPr>
          <p:nvPr/>
        </p:nvCxnSpPr>
        <p:spPr>
          <a:xfrm flipH="1">
            <a:off x="2195736" y="4492452"/>
            <a:ext cx="1193494" cy="736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5724128" y="1628800"/>
            <a:ext cx="936104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5"/>
          </p:cNvCxnSpPr>
          <p:nvPr/>
        </p:nvCxnSpPr>
        <p:spPr>
          <a:xfrm>
            <a:off x="5680510" y="4492452"/>
            <a:ext cx="979722" cy="10247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2303748" y="1628800"/>
            <a:ext cx="1085482" cy="864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3389230" y="476672"/>
            <a:ext cx="233489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Поисково- собирательская  и работа с фондами</a:t>
            </a: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948264" y="3140968"/>
            <a:ext cx="2195736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Взаимодействие            с родителями и выпускниками </a:t>
            </a: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504" y="3140968"/>
            <a:ext cx="208823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Взаимодействие с ветеранами  войны и труда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275856" y="5733256"/>
            <a:ext cx="244827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Экскурсионно</a:t>
            </a:r>
            <a:r>
              <a:rPr lang="ru-RU" dirty="0" smtClean="0"/>
              <a:t> - просветительская</a:t>
            </a: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16216" y="1268760"/>
            <a:ext cx="2160240" cy="888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Научно - исследовательская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16216" y="5157192"/>
            <a:ext cx="2160240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с активом музея</a:t>
            </a: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539552" y="5157192"/>
            <a:ext cx="208823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Методическая, консультативная</a:t>
            </a: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1560" y="1268760"/>
            <a:ext cx="2016224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Учебно</a:t>
            </a:r>
            <a:r>
              <a:rPr lang="ru-RU" dirty="0"/>
              <a:t> - просветительская</a:t>
            </a:r>
          </a:p>
        </p:txBody>
      </p:sp>
    </p:spTree>
    <p:extLst>
      <p:ext uri="{BB962C8B-B14F-4D97-AF65-F5344CB8AC3E}">
        <p14:creationId xmlns:p14="http://schemas.microsoft.com/office/powerpoint/2010/main" val="12456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узей\Desktop\беж цве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0"/>
            <a:ext cx="88569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Экскурсионно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– просветительская деятельность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738664"/>
            <a:ext cx="5256584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</a:rPr>
              <a:t>	9 </a:t>
            </a:r>
            <a:r>
              <a:rPr lang="ru-RU" sz="1600" b="1" dirty="0">
                <a:solidFill>
                  <a:srgbClr val="002060"/>
                </a:solidFill>
              </a:rPr>
              <a:t>декабря 2014 года  </a:t>
            </a:r>
            <a:r>
              <a:rPr lang="ru-RU" sz="1600" dirty="0">
                <a:solidFill>
                  <a:srgbClr val="002060"/>
                </a:solidFill>
              </a:rPr>
              <a:t>лицей № 76  получил Свидетельство на </a:t>
            </a:r>
            <a:r>
              <a:rPr lang="ru-RU" sz="1600" dirty="0" smtClean="0">
                <a:solidFill>
                  <a:srgbClr val="002060"/>
                </a:solidFill>
              </a:rPr>
              <a:t>присвоение </a:t>
            </a:r>
            <a:r>
              <a:rPr lang="ru-RU" sz="1600" dirty="0">
                <a:solidFill>
                  <a:srgbClr val="002060"/>
                </a:solidFill>
              </a:rPr>
              <a:t>имени Героя Социалистического Труда Полякова </a:t>
            </a:r>
            <a:r>
              <a:rPr lang="ru-RU" sz="1600" dirty="0" smtClean="0">
                <a:solidFill>
                  <a:srgbClr val="002060"/>
                </a:solidFill>
              </a:rPr>
              <a:t>Виктора </a:t>
            </a:r>
            <a:r>
              <a:rPr lang="ru-RU" sz="1600" dirty="0">
                <a:solidFill>
                  <a:srgbClr val="002060"/>
                </a:solidFill>
              </a:rPr>
              <a:t>Николаевича – Первого Генерального </a:t>
            </a:r>
            <a:r>
              <a:rPr lang="ru-RU" sz="1600" dirty="0" smtClean="0">
                <a:solidFill>
                  <a:srgbClr val="002060"/>
                </a:solidFill>
              </a:rPr>
              <a:t>директора  </a:t>
            </a:r>
            <a:r>
              <a:rPr lang="ru-RU" sz="1600" dirty="0">
                <a:solidFill>
                  <a:srgbClr val="002060"/>
                </a:solidFill>
              </a:rPr>
              <a:t>Волжского автомобильного завода</a:t>
            </a:r>
            <a:r>
              <a:rPr lang="ru-RU" sz="1600" dirty="0" smtClean="0">
                <a:solidFill>
                  <a:srgbClr val="002060"/>
                </a:solidFill>
              </a:rPr>
              <a:t>. </a:t>
            </a: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	С </a:t>
            </a:r>
            <a:r>
              <a:rPr lang="ru-RU" sz="1600" dirty="0">
                <a:solidFill>
                  <a:srgbClr val="002060"/>
                </a:solidFill>
              </a:rPr>
              <a:t>целью сохранения памяти </a:t>
            </a:r>
            <a:r>
              <a:rPr lang="ru-RU" sz="1600" dirty="0" smtClean="0">
                <a:solidFill>
                  <a:srgbClr val="002060"/>
                </a:solidFill>
              </a:rPr>
              <a:t>о </a:t>
            </a:r>
            <a:r>
              <a:rPr lang="ru-RU" sz="1600" dirty="0" err="1">
                <a:solidFill>
                  <a:srgbClr val="002060"/>
                </a:solidFill>
              </a:rPr>
              <a:t>В.Н.Полякове</a:t>
            </a:r>
            <a:r>
              <a:rPr lang="ru-RU" sz="1600" dirty="0">
                <a:solidFill>
                  <a:srgbClr val="002060"/>
                </a:solidFill>
              </a:rPr>
              <a:t> и трудовом подвиге людей, построивших Волжский </a:t>
            </a:r>
            <a:r>
              <a:rPr lang="ru-RU" sz="1600" dirty="0" smtClean="0">
                <a:solidFill>
                  <a:srgbClr val="002060"/>
                </a:solidFill>
              </a:rPr>
              <a:t>автомобильный </a:t>
            </a:r>
            <a:r>
              <a:rPr lang="ru-RU" sz="1600" dirty="0">
                <a:solidFill>
                  <a:srgbClr val="002060"/>
                </a:solidFill>
              </a:rPr>
              <a:t>завод и АВТОГРАД, руководством лицея было </a:t>
            </a:r>
            <a:r>
              <a:rPr lang="ru-RU" sz="1600" dirty="0" smtClean="0">
                <a:solidFill>
                  <a:srgbClr val="002060"/>
                </a:solidFill>
              </a:rPr>
              <a:t>принято  </a:t>
            </a:r>
            <a:r>
              <a:rPr lang="ru-RU" sz="1600" dirty="0">
                <a:solidFill>
                  <a:srgbClr val="002060"/>
                </a:solidFill>
              </a:rPr>
              <a:t>решение </a:t>
            </a:r>
            <a:r>
              <a:rPr lang="ru-RU" sz="1600" dirty="0" smtClean="0">
                <a:solidFill>
                  <a:srgbClr val="002060"/>
                </a:solidFill>
              </a:rPr>
              <a:t> об </a:t>
            </a:r>
            <a:r>
              <a:rPr lang="ru-RU" sz="1600" dirty="0">
                <a:solidFill>
                  <a:srgbClr val="002060"/>
                </a:solidFill>
              </a:rPr>
              <a:t>открытии </a:t>
            </a:r>
            <a:r>
              <a:rPr lang="ru-RU" sz="1600" dirty="0" smtClean="0">
                <a:solidFill>
                  <a:srgbClr val="002060"/>
                </a:solidFill>
              </a:rPr>
              <a:t> в </a:t>
            </a:r>
            <a:r>
              <a:rPr lang="ru-RU" sz="1600" dirty="0">
                <a:solidFill>
                  <a:srgbClr val="002060"/>
                </a:solidFill>
              </a:rPr>
              <a:t>школьном </a:t>
            </a:r>
            <a:r>
              <a:rPr lang="ru-RU" sz="1600" dirty="0" smtClean="0">
                <a:solidFill>
                  <a:srgbClr val="002060"/>
                </a:solidFill>
              </a:rPr>
              <a:t>музее </a:t>
            </a:r>
            <a:r>
              <a:rPr lang="ru-RU" sz="1600" dirty="0">
                <a:solidFill>
                  <a:srgbClr val="002060"/>
                </a:solidFill>
              </a:rPr>
              <a:t>«Чаша жизни» </a:t>
            </a:r>
            <a:r>
              <a:rPr lang="ru-RU" sz="1600" dirty="0" smtClean="0">
                <a:solidFill>
                  <a:srgbClr val="002060"/>
                </a:solidFill>
              </a:rPr>
              <a:t>постоянной музейной экспозиции </a:t>
            </a:r>
            <a:r>
              <a:rPr lang="ru-RU" sz="1600" dirty="0">
                <a:solidFill>
                  <a:srgbClr val="002060"/>
                </a:solidFill>
              </a:rPr>
              <a:t>«</a:t>
            </a:r>
            <a:r>
              <a:rPr lang="ru-RU" sz="1600" dirty="0" err="1">
                <a:solidFill>
                  <a:srgbClr val="002060"/>
                </a:solidFill>
              </a:rPr>
              <a:t>В.Н.Поляков</a:t>
            </a:r>
            <a:r>
              <a:rPr lang="ru-RU" sz="1600" dirty="0">
                <a:solidFill>
                  <a:srgbClr val="002060"/>
                </a:solidFill>
              </a:rPr>
              <a:t>: Время и судьба</a:t>
            </a:r>
            <a:r>
              <a:rPr lang="ru-RU" sz="1600" dirty="0" smtClean="0">
                <a:solidFill>
                  <a:srgbClr val="002060"/>
                </a:solidFill>
              </a:rPr>
              <a:t>».</a:t>
            </a: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	</a:t>
            </a:r>
            <a:r>
              <a:rPr lang="ru-RU" sz="1600" dirty="0" smtClean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Данная экспозиция является </a:t>
            </a:r>
            <a:r>
              <a:rPr lang="ru-RU" sz="1600" dirty="0">
                <a:solidFill>
                  <a:srgbClr val="002060"/>
                </a:solidFill>
              </a:rPr>
              <a:t>визитной </a:t>
            </a:r>
            <a:r>
              <a:rPr lang="ru-RU" sz="1600" dirty="0" smtClean="0">
                <a:solidFill>
                  <a:srgbClr val="002060"/>
                </a:solidFill>
              </a:rPr>
              <a:t>карточной  </a:t>
            </a:r>
            <a:r>
              <a:rPr lang="ru-RU" sz="1600" dirty="0">
                <a:solidFill>
                  <a:srgbClr val="002060"/>
                </a:solidFill>
              </a:rPr>
              <a:t>лицея № 76, так как, это не только история нашей большой </a:t>
            </a:r>
            <a:r>
              <a:rPr lang="ru-RU" sz="1600" dirty="0" smtClean="0">
                <a:solidFill>
                  <a:srgbClr val="002060"/>
                </a:solidFill>
              </a:rPr>
              <a:t> и </a:t>
            </a:r>
            <a:r>
              <a:rPr lang="ru-RU" sz="1600" dirty="0">
                <a:solidFill>
                  <a:srgbClr val="002060"/>
                </a:solidFill>
              </a:rPr>
              <a:t>малой Родины</a:t>
            </a:r>
            <a:r>
              <a:rPr lang="ru-RU" sz="1600" dirty="0" smtClean="0">
                <a:solidFill>
                  <a:srgbClr val="002060"/>
                </a:solidFill>
              </a:rPr>
              <a:t>,  </a:t>
            </a:r>
            <a:r>
              <a:rPr lang="ru-RU" sz="1600" dirty="0">
                <a:solidFill>
                  <a:srgbClr val="002060"/>
                </a:solidFill>
              </a:rPr>
              <a:t>но и фактически история почти каждой семьи, </a:t>
            </a:r>
            <a:r>
              <a:rPr lang="ru-RU" sz="1600" dirty="0" smtClean="0">
                <a:solidFill>
                  <a:srgbClr val="002060"/>
                </a:solidFill>
              </a:rPr>
              <a:t>проживающей  в </a:t>
            </a:r>
            <a:r>
              <a:rPr lang="ru-RU" sz="1600" dirty="0">
                <a:solidFill>
                  <a:srgbClr val="002060"/>
                </a:solidFill>
              </a:rPr>
              <a:t>нашем городе </a:t>
            </a:r>
            <a:r>
              <a:rPr lang="ru-RU" sz="1600" dirty="0" smtClean="0">
                <a:solidFill>
                  <a:srgbClr val="002060"/>
                </a:solidFill>
              </a:rPr>
              <a:t>и родителей, бабушек и дедушек </a:t>
            </a:r>
            <a:r>
              <a:rPr lang="ru-RU" sz="1600" dirty="0">
                <a:solidFill>
                  <a:srgbClr val="002060"/>
                </a:solidFill>
              </a:rPr>
              <a:t>каждого ученика, обучающегося в нашем лицее. </a:t>
            </a:r>
            <a:r>
              <a:rPr lang="ru-RU" sz="1600" dirty="0" smtClean="0">
                <a:solidFill>
                  <a:srgbClr val="002060"/>
                </a:solidFill>
              </a:rPr>
              <a:t>Ветераны завода и родители учащихся оказывают большую помощь в пополнении данной  экспозиции, принимают активное участие  в  подготовке и проведении мероприятий  и встреч, направленных на гражданско-патриотическое воспитание, сохранению памяти к истории  своей малой Родины, уважению к старшему поколению.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796" y="738664"/>
            <a:ext cx="3362692" cy="5446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03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188641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Экскурсионно</a:t>
            </a:r>
            <a:r>
              <a:rPr lang="ru-RU" sz="2400" b="1" dirty="0">
                <a:solidFill>
                  <a:srgbClr val="002060"/>
                </a:solidFill>
              </a:rPr>
              <a:t> – просветительская деятельность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2850"/>
            <a:ext cx="2679375" cy="239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31" y="2981821"/>
            <a:ext cx="2448272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825636"/>
            <a:ext cx="2448272" cy="170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720840"/>
            <a:ext cx="55446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endParaRPr lang="ru-RU" sz="1600" dirty="0">
              <a:solidFill>
                <a:srgbClr val="002060"/>
              </a:solidFill>
            </a:endParaRPr>
          </a:p>
          <a:p>
            <a:pPr algn="just"/>
            <a:endParaRPr lang="ru-RU" sz="1600" dirty="0" smtClean="0">
              <a:solidFill>
                <a:srgbClr val="002060"/>
              </a:solidFill>
            </a:endParaRPr>
          </a:p>
          <a:p>
            <a:pPr algn="just"/>
            <a:r>
              <a:rPr lang="ru-RU" sz="1600" dirty="0" smtClean="0">
                <a:solidFill>
                  <a:srgbClr val="002060"/>
                </a:solidFill>
              </a:rPr>
              <a:t>	Школьный </a:t>
            </a:r>
            <a:r>
              <a:rPr lang="ru-RU" sz="1600" dirty="0">
                <a:solidFill>
                  <a:srgbClr val="002060"/>
                </a:solidFill>
              </a:rPr>
              <a:t>музей играет большую роль в активизации познавательной и воспитательной деятельности учащихся.  В течение учебного года в музее </a:t>
            </a:r>
            <a:r>
              <a:rPr lang="ru-RU" sz="1600" dirty="0" smtClean="0">
                <a:solidFill>
                  <a:srgbClr val="002060"/>
                </a:solidFill>
              </a:rPr>
              <a:t>проводятся тематические </a:t>
            </a:r>
            <a:r>
              <a:rPr lang="ru-RU" sz="1600" dirty="0">
                <a:solidFill>
                  <a:srgbClr val="002060"/>
                </a:solidFill>
              </a:rPr>
              <a:t>уроки, встречи с ветеранами войны и труда, интересными людьми города, организуются временные экспозиции, проводятся экскурсии для учащихся других школ, </a:t>
            </a:r>
            <a:r>
              <a:rPr lang="ru-RU" sz="1600" dirty="0" smtClean="0">
                <a:solidFill>
                  <a:srgbClr val="002060"/>
                </a:solidFill>
              </a:rPr>
              <a:t>родителей и ветеранов автозавода. </a:t>
            </a:r>
            <a:endParaRPr lang="ru-RU" sz="1600" dirty="0">
              <a:solidFill>
                <a:srgbClr val="002060"/>
              </a:solidFill>
            </a:endParaRPr>
          </a:p>
          <a:p>
            <a:pPr algn="just"/>
            <a:r>
              <a:rPr lang="ru-RU" sz="1600" dirty="0">
                <a:solidFill>
                  <a:srgbClr val="002060"/>
                </a:solidFill>
              </a:rPr>
              <a:t>Охват посещаемости музея в течение года составляет порядка </a:t>
            </a:r>
            <a:r>
              <a:rPr lang="ru-RU" sz="1600" dirty="0" smtClean="0">
                <a:solidFill>
                  <a:srgbClr val="002060"/>
                </a:solidFill>
              </a:rPr>
              <a:t>3800 </a:t>
            </a:r>
            <a:r>
              <a:rPr lang="ru-RU" sz="1600" dirty="0">
                <a:solidFill>
                  <a:srgbClr val="002060"/>
                </a:solidFill>
              </a:rPr>
              <a:t>человек.</a:t>
            </a:r>
          </a:p>
          <a:p>
            <a:endParaRPr lang="ru-RU" dirty="0"/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27" y="980729"/>
            <a:ext cx="2486537" cy="183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663" y="1705716"/>
            <a:ext cx="2987115" cy="2299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056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6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347465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Научно – исследовательская  </a:t>
            </a:r>
            <a:r>
              <a:rPr lang="ru-RU" sz="2400" b="1" dirty="0">
                <a:solidFill>
                  <a:srgbClr val="002060"/>
                </a:solidFill>
              </a:rPr>
              <a:t>деятельность</a:t>
            </a:r>
          </a:p>
        </p:txBody>
      </p:sp>
      <p:pic>
        <p:nvPicPr>
          <p:cNvPr id="8" name="Рисунок 7" descr="C:\Users\Музей\Desktop\IMG_20210303_16455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90739"/>
            <a:ext cx="4028869" cy="290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Музей\Desktop\Фото  мероприяти лицея и мукзея\2018-2019\1.03.19 Фото Конкурс Полякоова\IMG_20190301_1443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8"/>
            <a:ext cx="4068452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Музей\Desktop\Семинары и конкурсы\Конкурсы лицея и музея\2022 ПОЛЯКОВСКИЕ ЧТЕНИЯ\Лицей  рапортует\IMG_20200521_101745_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838541"/>
            <a:ext cx="3384375" cy="3393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Музей\Desktop\Семинары и конкурсы\Конкурсы лицея и музея\2022 ПОЛЯКОВСКИЕ ЧТЕНИЯ\Лицей  рапортует\Сертификаты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437113"/>
            <a:ext cx="3456384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0936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6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347465"/>
            <a:ext cx="7704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</a:rPr>
              <a:t>Учебно</a:t>
            </a:r>
            <a:r>
              <a:rPr lang="ru-RU" sz="2400" b="1" dirty="0" smtClean="0">
                <a:solidFill>
                  <a:srgbClr val="002060"/>
                </a:solidFill>
              </a:rPr>
              <a:t> – </a:t>
            </a:r>
            <a:r>
              <a:rPr lang="ru-RU" sz="2400" b="1" dirty="0">
                <a:solidFill>
                  <a:srgbClr val="002060"/>
                </a:solidFill>
              </a:rPr>
              <a:t>просветительская деятельность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20840"/>
            <a:ext cx="5904656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just"/>
            <a:endParaRPr lang="ru-RU" sz="1500" dirty="0" smtClean="0">
              <a:solidFill>
                <a:srgbClr val="002060"/>
              </a:solidFill>
            </a:endParaRPr>
          </a:p>
          <a:p>
            <a:pPr algn="just"/>
            <a:r>
              <a:rPr lang="ru-RU" sz="1500" dirty="0" smtClean="0">
                <a:solidFill>
                  <a:srgbClr val="002060"/>
                </a:solidFill>
              </a:rPr>
              <a:t>	Музей </a:t>
            </a:r>
            <a:r>
              <a:rPr lang="ru-RU" sz="1500" dirty="0">
                <a:solidFill>
                  <a:srgbClr val="002060"/>
                </a:solidFill>
              </a:rPr>
              <a:t>«Чаша жизни» представляет собой интегрированную информационно-педагогическую среду, которая позволяет применять  новые формы в организации </a:t>
            </a:r>
            <a:r>
              <a:rPr lang="ru-RU" sz="1500" dirty="0" smtClean="0">
                <a:solidFill>
                  <a:srgbClr val="002060"/>
                </a:solidFill>
              </a:rPr>
              <a:t> учебного процесса, а также познавательной </a:t>
            </a:r>
            <a:r>
              <a:rPr lang="ru-RU" sz="1500" dirty="0">
                <a:solidFill>
                  <a:srgbClr val="002060"/>
                </a:solidFill>
              </a:rPr>
              <a:t>и коммуникативной деятельности учащихся. </a:t>
            </a:r>
            <a:r>
              <a:rPr lang="ru-RU" sz="1500" dirty="0" smtClean="0">
                <a:solidFill>
                  <a:srgbClr val="002060"/>
                </a:solidFill>
              </a:rPr>
              <a:t>Оснащение </a:t>
            </a:r>
            <a:r>
              <a:rPr lang="ru-RU" sz="1500" dirty="0">
                <a:solidFill>
                  <a:srgbClr val="002060"/>
                </a:solidFill>
              </a:rPr>
              <a:t>музея современным видеооборудованием и наличием электронного сенсорного киоска, в котором </a:t>
            </a:r>
            <a:r>
              <a:rPr lang="ru-RU" sz="1500" dirty="0" smtClean="0">
                <a:solidFill>
                  <a:srgbClr val="002060"/>
                </a:solidFill>
              </a:rPr>
              <a:t>оцифрованы документы </a:t>
            </a:r>
            <a:r>
              <a:rPr lang="ru-RU" sz="1500" dirty="0">
                <a:solidFill>
                  <a:srgbClr val="002060"/>
                </a:solidFill>
              </a:rPr>
              <a:t>и фотографии, представляющие историческую ценность, актуализируют новый уровень работы с информацией</a:t>
            </a:r>
            <a:r>
              <a:rPr lang="ru-RU" sz="1500" dirty="0" smtClean="0">
                <a:solidFill>
                  <a:srgbClr val="002060"/>
                </a:solidFill>
              </a:rPr>
              <a:t>.  </a:t>
            </a:r>
            <a:endParaRPr lang="ru-RU" sz="1500" dirty="0" smtClean="0">
              <a:solidFill>
                <a:srgbClr val="002060"/>
              </a:solidFill>
            </a:endParaRPr>
          </a:p>
          <a:p>
            <a:pPr algn="just"/>
            <a:r>
              <a:rPr lang="ru-RU" sz="1500" dirty="0">
                <a:solidFill>
                  <a:srgbClr val="002060"/>
                </a:solidFill>
              </a:rPr>
              <a:t>	</a:t>
            </a:r>
            <a:r>
              <a:rPr lang="ru-RU" sz="1500" dirty="0" smtClean="0">
                <a:solidFill>
                  <a:srgbClr val="002060"/>
                </a:solidFill>
              </a:rPr>
              <a:t>Изучение </a:t>
            </a:r>
            <a:r>
              <a:rPr lang="ru-RU" sz="1500" dirty="0" smtClean="0">
                <a:solidFill>
                  <a:srgbClr val="002060"/>
                </a:solidFill>
              </a:rPr>
              <a:t>предметного материала с наглядным использованием экспонатов музея, позволяет учащимся расширить свой кругозор знаний по изучаемой теме и окунуться в истории  далеких лет. Мероприятия, встречи, проводимые в музее с приглашением известных и почетных гостей города, вызывают большой интерес у ребят,  на них ярко прослеживается  связь поколений и гордость за  свой город, страну</a:t>
            </a:r>
            <a:r>
              <a:rPr lang="ru-RU" sz="1600" dirty="0" smtClean="0">
                <a:solidFill>
                  <a:srgbClr val="002060"/>
                </a:solidFill>
              </a:rPr>
              <a:t>.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885" y="1196752"/>
            <a:ext cx="2458254" cy="197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5"/>
            <a:ext cx="2880320" cy="2082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2664296" cy="211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Музей\Desktop\Фото  мероприяти лицея и мукзея\Экпозиция зал спорт\Ветераны спорта Овчинников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423929"/>
            <a:ext cx="2736304" cy="2160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81284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2462</TotalTime>
  <Words>687</Words>
  <Application>Microsoft Office PowerPoint</Application>
  <PresentationFormat>Экран (4:3)</PresentationFormat>
  <Paragraphs>201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Музей</dc:creator>
  <cp:lastModifiedBy>Музей</cp:lastModifiedBy>
  <cp:revision>100</cp:revision>
  <cp:lastPrinted>2018-10-17T07:23:52Z</cp:lastPrinted>
  <dcterms:created xsi:type="dcterms:W3CDTF">2018-10-17T05:42:20Z</dcterms:created>
  <dcterms:modified xsi:type="dcterms:W3CDTF">2023-01-26T09:28:04Z</dcterms:modified>
</cp:coreProperties>
</file>