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301" r:id="rId3"/>
    <p:sldId id="285" r:id="rId4"/>
    <p:sldId id="281" r:id="rId5"/>
    <p:sldId id="290" r:id="rId6"/>
    <p:sldId id="283" r:id="rId7"/>
    <p:sldId id="278" r:id="rId8"/>
    <p:sldId id="289" r:id="rId9"/>
    <p:sldId id="302" r:id="rId10"/>
    <p:sldId id="304" r:id="rId11"/>
    <p:sldId id="307" r:id="rId12"/>
    <p:sldId id="303" r:id="rId13"/>
    <p:sldId id="305" r:id="rId14"/>
    <p:sldId id="306" r:id="rId15"/>
    <p:sldId id="308" r:id="rId16"/>
    <p:sldId id="309" r:id="rId17"/>
    <p:sldId id="310" r:id="rId18"/>
    <p:sldId id="312" r:id="rId19"/>
    <p:sldId id="313" r:id="rId20"/>
    <p:sldId id="314" r:id="rId21"/>
    <p:sldId id="311" r:id="rId22"/>
    <p:sldId id="29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EA0000"/>
    <a:srgbClr val="BCC7E2"/>
    <a:srgbClr val="ABC1D5"/>
    <a:srgbClr val="C0B8BD"/>
    <a:srgbClr val="B3A4C8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53" autoAdjust="0"/>
    <p:restoredTop sz="94628" autoAdjust="0"/>
  </p:normalViewPr>
  <p:slideViewPr>
    <p:cSldViewPr>
      <p:cViewPr>
        <p:scale>
          <a:sx n="75" d="100"/>
          <a:sy n="75" d="100"/>
        </p:scale>
        <p:origin x="-1973" y="-1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8CC49-2CB9-4C6F-9175-222F5B53677F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0C37AB-0590-49BA-98AE-88C881C04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955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C37AB-0590-49BA-98AE-88C881C049C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375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C37AB-0590-49BA-98AE-88C881C049C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490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C37AB-0590-49BA-98AE-88C881C049C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661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673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3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48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368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045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500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863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334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952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27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268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C7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064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jpeg"/><Relationship Id="rId7" Type="http://schemas.openxmlformats.org/officeDocument/2006/relationships/image" Target="../media/image48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5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gif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volunteersschool93" TargetMode="External"/><Relationship Id="rId3" Type="http://schemas.openxmlformats.org/officeDocument/2006/relationships/hyperlink" Target="https://yandex.ru/maps/org/muzey_otvagi/1150514245/gallery/?ll=49.364560,53.544083&amp;z=18" TargetMode="External"/><Relationship Id="rId7" Type="http://schemas.openxmlformats.org/officeDocument/2006/relationships/hyperlink" Target="https://vk.com/otvaga93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k.com/aktiv_muzey" TargetMode="External"/><Relationship Id="rId5" Type="http://schemas.openxmlformats.org/officeDocument/2006/relationships/hyperlink" Target="http://school93.tgl.ru/content/ls/1188" TargetMode="External"/><Relationship Id="rId10" Type="http://schemas.openxmlformats.org/officeDocument/2006/relationships/hyperlink" Target="https://vk.com/mbu93" TargetMode="External"/><Relationship Id="rId4" Type="http://schemas.openxmlformats.org/officeDocument/2006/relationships/hyperlink" Target="http://school93.tgl.ru/" TargetMode="External"/><Relationship Id="rId9" Type="http://schemas.openxmlformats.org/officeDocument/2006/relationships/hyperlink" Target="https://vk.com/aktiwplaneta9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school93.tgl.ru/sp/pic/File/2020-2021/muzey_Otvagi/nauka/KNIGA_Otvajnih._Chast_3,_ob_uchastnikah_sobitiy_na_Severnom_Kavkaze.pdf" TargetMode="External"/><Relationship Id="rId3" Type="http://schemas.openxmlformats.org/officeDocument/2006/relationships/image" Target="../media/image18.jpeg"/><Relationship Id="rId7" Type="http://schemas.openxmlformats.org/officeDocument/2006/relationships/hyperlink" Target="http://school93.tgl.ru/sp/pic/File/2020-2021/muzey_Otvagi/nauka/KNIGA_Otvajnih._Chast_2,_ob_uchastnikah_sobitiy_v_Afganistane.pdf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school93.tgl.ru/sp/pic/File/2020-2021/APREL/KNIGA_OTVAJNIH._Uchastniki_Velikoy_Otechestvennoy_Voyni.pdf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260648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Муниципальное бюджетное общеобразовательное учреждение городского округа Тольятти "Школа с углубленным изучением отдельных предметов № 93 имени ордена Ленина и ордена Трудового Красного Знамени "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</a:rPr>
              <a:t>Куйбышевгидростроя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" </a:t>
            </a:r>
            <a:endParaRPr lang="ru-RU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(МБУ "Школа №93")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5780" y="2492896"/>
            <a:ext cx="84085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«Формирование российской идентичности обучающихся через создание образовательного контента школьного музея.</a:t>
            </a:r>
            <a:endParaRPr lang="ru-RU" sz="3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9" b="64072"/>
          <a:stretch/>
        </p:blipFill>
        <p:spPr bwMode="auto">
          <a:xfrm>
            <a:off x="3203848" y="1556792"/>
            <a:ext cx="3096344" cy="77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35494" y="4581128"/>
            <a:ext cx="5378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Авторы: методисты и педагоги СП Центра «Гражданин» </a:t>
            </a:r>
          </a:p>
          <a:p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Горяинова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Жанна Николаевна</a:t>
            </a:r>
          </a:p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Меркулова Светлана Владимировна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85752" y="6390620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Самарская область, Тольятти 2023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21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35.userapi.com/impg/L2Hvj03_26DM_OcGvAyibmXSccbR03s4en3Baw/3eSo_x0xttk.jpg?size=1600x1066&amp;quality=95&amp;sign=22d152604a835b6bbb2a4afe21189f66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03392"/>
            <a:ext cx="4117880" cy="274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40.userapi.com/impg/gk7ZhXJA06o-DXoHW6X170ShoGSE_fBnzIGeNg/ch9UnlFJA8c.jpg?size=1600x1066&amp;quality=95&amp;sign=1da155697c29143c47695b0d001f14ec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42040"/>
            <a:ext cx="4117879" cy="274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7-9.userapi.com/impg/jaq7q-NbcJG9_Sqxn4VafUUX_PWiTgKYYLYgUw/H2HAKWbkGgc.jpg?size=2560x1920&amp;quality=95&amp;sign=56e78c2667815caa5a2c7f39d8a9be8b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42039"/>
            <a:ext cx="3658049" cy="274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61.userapi.com/impg/CixipWaXNyF3o92oWnblteRDxuRWGT3TW77Enw/n48Etez5FTk.jpg?size=1600x1200&amp;quality=95&amp;sign=3f949c4f1c3151350de877ffc2b622e8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60" y="3746630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072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12148" r="16000" b="8296"/>
          <a:stretch/>
        </p:blipFill>
        <p:spPr bwMode="auto">
          <a:xfrm>
            <a:off x="395536" y="260648"/>
            <a:ext cx="8220578" cy="637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3676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ерезагрузка шк музеев\фото для сайтя профильная смена\Рисунок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984" y="5183929"/>
            <a:ext cx="2262375" cy="151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77.userapi.com/impg/MPsyoDSoLCyWEfIHkhPL0i1bl2P0D_6JfxwrmQ/MU63nmrJX2w.jpg?size=1600x1066&amp;quality=95&amp;sign=dc29dc0bbbdd3495b27d1a168f87dbc0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162" y="3390110"/>
            <a:ext cx="2312017" cy="154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-3200" y="-41751"/>
            <a:ext cx="9144000" cy="1238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Воспитанники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в рамках запланированной работы  по программе сами разрабатывают различные виды  продуктов. 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-15848" y="273156"/>
            <a:ext cx="9131730" cy="10676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2270" y="0"/>
            <a:ext cx="9131730" cy="273156"/>
            <a:chOff x="-3193699" y="4284060"/>
            <a:chExt cx="2088232" cy="273156"/>
          </a:xfrm>
        </p:grpSpPr>
        <p:sp>
          <p:nvSpPr>
            <p:cNvPr id="12" name="Прямоугольник 25">
              <a:extLst>
                <a:ext uri="{FF2B5EF4-FFF2-40B4-BE49-F238E27FC236}">
                  <a16:creationId xmlns:a16="http://schemas.microsoft.com/office/drawing/2014/main" xmlns="" id="{91066349-F537-4ED3-A8C0-9D2815E453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193699" y="4284060"/>
              <a:ext cx="2088232" cy="2731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1">
                <a:latin typeface="Times New Roman" panose="02020603050405020304" pitchFamily="18" charset="0"/>
              </a:endParaRPr>
            </a:p>
          </p:txBody>
        </p:sp>
        <p:sp>
          <p:nvSpPr>
            <p:cNvPr id="13" name="Прямоугольник 29">
              <a:extLst>
                <a:ext uri="{FF2B5EF4-FFF2-40B4-BE49-F238E27FC236}">
                  <a16:creationId xmlns:a16="http://schemas.microsoft.com/office/drawing/2014/main" xmlns="" id="{1B758C20-EDB9-4E19-9CDD-EB83EC6685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193699" y="4284060"/>
              <a:ext cx="1652797" cy="27315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1">
                <a:latin typeface="Times New Roman" panose="02020603050405020304" pitchFamily="18" charset="0"/>
              </a:endParaRPr>
            </a:p>
          </p:txBody>
        </p:sp>
        <p:sp>
          <p:nvSpPr>
            <p:cNvPr id="14" name="Прямоугольник 33">
              <a:extLst>
                <a:ext uri="{FF2B5EF4-FFF2-40B4-BE49-F238E27FC236}">
                  <a16:creationId xmlns:a16="http://schemas.microsoft.com/office/drawing/2014/main" xmlns="" id="{E9A6605D-E6BE-4547-8DEB-1A3AC4E015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193699" y="4284060"/>
              <a:ext cx="1007984" cy="27315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1">
                <a:latin typeface="Times New Roman" panose="02020603050405020304" pitchFamily="18" charset="0"/>
              </a:endParaRPr>
            </a:p>
          </p:txBody>
        </p:sp>
        <p:sp>
          <p:nvSpPr>
            <p:cNvPr id="15" name="Прямоугольник 37">
              <a:extLst>
                <a:ext uri="{FF2B5EF4-FFF2-40B4-BE49-F238E27FC236}">
                  <a16:creationId xmlns:a16="http://schemas.microsoft.com/office/drawing/2014/main" xmlns="" id="{9EDE7ED6-A8AE-4E9E-802C-EFC175BE70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193699" y="4284060"/>
              <a:ext cx="370582" cy="27315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1">
                <a:latin typeface="Times New Roman" panose="02020603050405020304" pitchFamily="18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6455229" y="724542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В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рамках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- .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В рамках программы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- 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В рамках программы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игры,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</a:rPr>
              <a:t>квесты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, проекты, акции.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6512" y="1209152"/>
            <a:ext cx="9144000" cy="26323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3217275" y="1472755"/>
            <a:ext cx="3487505" cy="1492240"/>
            <a:chOff x="-3161994" y="2773920"/>
            <a:chExt cx="3017194" cy="1589445"/>
          </a:xfrm>
        </p:grpSpPr>
        <p:sp>
          <p:nvSpPr>
            <p:cNvPr id="29" name="Овал 28">
              <a:extLst>
                <a:ext uri="{FF2B5EF4-FFF2-40B4-BE49-F238E27FC236}">
                  <a16:creationId xmlns="" xmlns:a16="http://schemas.microsoft.com/office/drawing/2014/main" id="{70BCFC15-3A8B-452D-80AF-9673366EBF6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3161994" y="2773920"/>
              <a:ext cx="1613284" cy="158944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1">
                <a:latin typeface="Times New Roman" panose="02020603050405020304" pitchFamily="18" charset="0"/>
              </a:endParaRPr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="" xmlns:a16="http://schemas.microsoft.com/office/drawing/2014/main" id="{A2CD33FE-368F-4EE1-A7E6-9EF0B7E0156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1763732" y="3179617"/>
              <a:ext cx="1151680" cy="77805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1">
                <a:latin typeface="Times New Roman" panose="02020603050405020304" pitchFamily="18" charset="0"/>
              </a:endParaRPr>
            </a:p>
          </p:txBody>
        </p:sp>
        <p:sp>
          <p:nvSpPr>
            <p:cNvPr id="31" name="Равнобедренный треугольник 27">
              <a:extLst>
                <a:ext uri="{FF2B5EF4-FFF2-40B4-BE49-F238E27FC236}">
                  <a16:creationId xmlns="" xmlns:a16="http://schemas.microsoft.com/office/drawing/2014/main" id="{13CFC791-FE6B-43F3-89D6-05B4FFA4E7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-981420" y="3335017"/>
              <a:ext cx="1205985" cy="467254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1">
                <a:latin typeface="Times New Roman" panose="02020603050405020304" pitchFamily="18" charset="0"/>
              </a:endParaRPr>
            </a:p>
          </p:txBody>
        </p:sp>
        <p:sp>
          <p:nvSpPr>
            <p:cNvPr id="32" name="Овал 31">
              <a:extLst>
                <a:ext uri="{FF2B5EF4-FFF2-40B4-BE49-F238E27FC236}">
                  <a16:creationId xmlns="" xmlns:a16="http://schemas.microsoft.com/office/drawing/2014/main" id="{6D7889C0-4E04-45A9-9D80-6BD0A81E061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2988840" y="2944515"/>
              <a:ext cx="1266977" cy="124825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1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2030166" y="5409662"/>
            <a:ext cx="4486050" cy="1448338"/>
            <a:chOff x="448310" y="2313032"/>
            <a:chExt cx="3690104" cy="1589445"/>
          </a:xfrm>
        </p:grpSpPr>
        <p:sp>
          <p:nvSpPr>
            <p:cNvPr id="34" name="Овал 33">
              <a:extLst>
                <a:ext uri="{FF2B5EF4-FFF2-40B4-BE49-F238E27FC236}">
                  <a16:creationId xmlns="" xmlns:a16="http://schemas.microsoft.com/office/drawing/2014/main" id="{D9D709A7-36F3-490C-992A-592A4B232DC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flipH="1">
              <a:off x="2525130" y="2313032"/>
              <a:ext cx="1613284" cy="15894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1">
                <a:latin typeface="Times New Roman" panose="02020603050405020304" pitchFamily="18" charset="0"/>
              </a:endParaRPr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="" xmlns:a16="http://schemas.microsoft.com/office/drawing/2014/main" id="{01C60DF2-3BE6-4737-ABFD-5D870BDA3CB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flipH="1">
              <a:off x="915564" y="2718729"/>
              <a:ext cx="1824589" cy="77805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1">
                <a:latin typeface="Times New Roman" panose="02020603050405020304" pitchFamily="18" charset="0"/>
              </a:endParaRPr>
            </a:p>
          </p:txBody>
        </p:sp>
        <p:sp>
          <p:nvSpPr>
            <p:cNvPr id="36" name="Равнобедренный треугольник 24">
              <a:extLst>
                <a:ext uri="{FF2B5EF4-FFF2-40B4-BE49-F238E27FC236}">
                  <a16:creationId xmlns="" xmlns:a16="http://schemas.microsoft.com/office/drawing/2014/main" id="{065DE5F5-4F75-4EFD-B220-257C6339F62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rot="16200000" flipH="1">
              <a:off x="78944" y="2885807"/>
              <a:ext cx="1205985" cy="467254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1">
                <a:latin typeface="Times New Roman" panose="02020603050405020304" pitchFamily="18" charset="0"/>
              </a:endParaRPr>
            </a:p>
          </p:txBody>
        </p:sp>
        <p:sp>
          <p:nvSpPr>
            <p:cNvPr id="37" name="Овал 36">
              <a:extLst>
                <a:ext uri="{FF2B5EF4-FFF2-40B4-BE49-F238E27FC236}">
                  <a16:creationId xmlns="" xmlns:a16="http://schemas.microsoft.com/office/drawing/2014/main" id="{EA29A490-1275-4B07-98CC-0682607EF36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698284" y="2483627"/>
              <a:ext cx="1266977" cy="124825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1">
                <a:latin typeface="Times New Roman" panose="02020603050405020304" pitchFamily="18" charset="0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3441800" y="1898950"/>
            <a:ext cx="1438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«Музейные практики» </a:t>
            </a:r>
          </a:p>
        </p:txBody>
      </p:sp>
      <p:sp>
        <p:nvSpPr>
          <p:cNvPr id="39" name="Овал 38">
            <a:extLst>
              <a:ext uri="{FF2B5EF4-FFF2-40B4-BE49-F238E27FC236}">
                <a16:creationId xmlns="" xmlns:a16="http://schemas.microsoft.com/office/drawing/2014/main" id="{70BCFC15-3A8B-452D-80AF-9673366EBF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3344809" y="4107024"/>
            <a:ext cx="1864758" cy="1487989"/>
          </a:xfrm>
          <a:prstGeom prst="ellipse">
            <a:avLst/>
          </a:prstGeom>
          <a:solidFill>
            <a:srgbClr val="588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>
              <a:latin typeface="Times New Roman" panose="02020603050405020304" pitchFamily="18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A2CD33FE-368F-4EE1-A7E6-9EF0B7E015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4961028" y="4486825"/>
            <a:ext cx="2419284" cy="728387"/>
          </a:xfrm>
          <a:prstGeom prst="rect">
            <a:avLst/>
          </a:prstGeom>
          <a:solidFill>
            <a:srgbClr val="588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>
              <a:latin typeface="Times New Roman" panose="02020603050405020304" pitchFamily="18" charset="0"/>
            </a:endParaRPr>
          </a:p>
        </p:txBody>
      </p:sp>
      <p:sp>
        <p:nvSpPr>
          <p:cNvPr id="41" name="Равнобедренный треугольник 27">
            <a:extLst>
              <a:ext uri="{FF2B5EF4-FFF2-40B4-BE49-F238E27FC236}">
                <a16:creationId xmlns="" xmlns:a16="http://schemas.microsoft.com/office/drawing/2014/main" id="{13CFC791-FE6B-43F3-89D6-05B4FFA4E7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6989623" y="4590719"/>
            <a:ext cx="1129006" cy="540088"/>
          </a:xfrm>
          <a:prstGeom prst="triangle">
            <a:avLst/>
          </a:prstGeom>
          <a:solidFill>
            <a:srgbClr val="588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>
              <a:latin typeface="Times New Roman" panose="02020603050405020304" pitchFamily="18" charset="0"/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="" xmlns:a16="http://schemas.microsoft.com/office/drawing/2014/main" id="{6D7889C0-4E04-45A9-9D80-6BD0A81E061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3544954" y="4266730"/>
            <a:ext cx="1464470" cy="11685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>
              <a:latin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09199" y="4537598"/>
            <a:ext cx="15359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F497D">
                    <a:lumMod val="50000"/>
                  </a:srgbClr>
                </a:solidFill>
              </a:rPr>
              <a:t>«Социальное творчество»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894738" y="1921000"/>
            <a:ext cx="21214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F497D">
                    <a:lumMod val="50000"/>
                  </a:srgbClr>
                </a:solidFill>
              </a:rPr>
              <a:t>музейные экскурсии, игры</a:t>
            </a:r>
            <a:endParaRPr lang="ru-RU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4741659" y="5672167"/>
            <a:ext cx="17507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1F497D">
                    <a:lumMod val="50000"/>
                  </a:srgbClr>
                </a:solidFill>
              </a:rPr>
              <a:t>«Формула отваги. Юнармейцы» </a:t>
            </a:r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2213382" y="5841989"/>
            <a:ext cx="27906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1F497D">
                    <a:lumMod val="50000"/>
                  </a:srgbClr>
                </a:solidFill>
              </a:rPr>
              <a:t>Подкасты об экспонатах, </a:t>
            </a:r>
            <a:r>
              <a:rPr lang="ru-RU" b="1" dirty="0" err="1" smtClean="0">
                <a:solidFill>
                  <a:srgbClr val="1F497D">
                    <a:lumMod val="50000"/>
                  </a:srgbClr>
                </a:solidFill>
              </a:rPr>
              <a:t>видеокнига</a:t>
            </a:r>
            <a:r>
              <a:rPr lang="ru-RU" b="1" dirty="0" smtClean="0">
                <a:solidFill>
                  <a:srgbClr val="1F497D">
                    <a:lumMod val="50000"/>
                  </a:srgbClr>
                </a:solidFill>
              </a:rPr>
              <a:t> отважных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065470" y="4666352"/>
            <a:ext cx="2691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1F497D">
                    <a:lumMod val="50000"/>
                  </a:srgbClr>
                </a:solidFill>
              </a:rPr>
              <a:t>гаджет- </a:t>
            </a:r>
            <a:r>
              <a:rPr lang="ru-RU" b="1" dirty="0" smtClean="0">
                <a:solidFill>
                  <a:srgbClr val="1F497D">
                    <a:lumMod val="50000"/>
                  </a:srgbClr>
                </a:solidFill>
              </a:rPr>
              <a:t>кроссы, проекты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6" name="Picture 5" descr="D:\гражданин\20-21\музей для сайта\фото\IMG_039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6" t="4640" r="6525"/>
          <a:stretch/>
        </p:blipFill>
        <p:spPr bwMode="auto">
          <a:xfrm>
            <a:off x="7127784" y="1632917"/>
            <a:ext cx="1773542" cy="1549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5" name="Picture 6" descr="D:\фотографии\фото 15-16\ВНЕУРОЧКА НОЯБРЬ\DSC0772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7" t="11151" r="14972"/>
          <a:stretch/>
        </p:blipFill>
        <p:spPr bwMode="auto">
          <a:xfrm>
            <a:off x="96574" y="2964765"/>
            <a:ext cx="2152706" cy="2137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23" name="Группа 22"/>
          <p:cNvGrpSpPr/>
          <p:nvPr/>
        </p:nvGrpSpPr>
        <p:grpSpPr>
          <a:xfrm>
            <a:off x="2143413" y="2865715"/>
            <a:ext cx="4388787" cy="1403652"/>
            <a:chOff x="4811439" y="4412508"/>
            <a:chExt cx="3636304" cy="1589445"/>
          </a:xfrm>
        </p:grpSpPr>
        <p:sp>
          <p:nvSpPr>
            <p:cNvPr id="24" name="Овал 23">
              <a:extLst>
                <a:ext uri="{FF2B5EF4-FFF2-40B4-BE49-F238E27FC236}">
                  <a16:creationId xmlns="" xmlns:a16="http://schemas.microsoft.com/office/drawing/2014/main" id="{694825F8-7DA7-4F51-B638-471DA35C37D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flipH="1">
              <a:off x="6834459" y="4412508"/>
              <a:ext cx="1613284" cy="158944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1">
                <a:latin typeface="Times New Roman" panose="02020603050405020304" pitchFamily="18" charset="0"/>
              </a:endParaRPr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="" xmlns:a16="http://schemas.microsoft.com/office/drawing/2014/main" id="{E37B4423-EAE8-4F13-8345-2726B0CEAFE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flipH="1">
              <a:off x="5278693" y="4818204"/>
              <a:ext cx="1770794" cy="7780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1">
                <a:latin typeface="Times New Roman" panose="02020603050405020304" pitchFamily="18" charset="0"/>
              </a:endParaRPr>
            </a:p>
          </p:txBody>
        </p:sp>
        <p:sp>
          <p:nvSpPr>
            <p:cNvPr id="27" name="Овал 26">
              <a:extLst>
                <a:ext uri="{FF2B5EF4-FFF2-40B4-BE49-F238E27FC236}">
                  <a16:creationId xmlns="" xmlns:a16="http://schemas.microsoft.com/office/drawing/2014/main" id="{F600977D-8DBA-4CFE-BE48-9FCEEDCAA9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007615" y="4583105"/>
              <a:ext cx="1266977" cy="124825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1">
                <a:latin typeface="Times New Roman" panose="02020603050405020304" pitchFamily="18" charset="0"/>
              </a:endParaRPr>
            </a:p>
          </p:txBody>
        </p:sp>
        <p:sp>
          <p:nvSpPr>
            <p:cNvPr id="26" name="Равнобедренный треугольник 31">
              <a:extLst>
                <a:ext uri="{FF2B5EF4-FFF2-40B4-BE49-F238E27FC236}">
                  <a16:creationId xmlns="" xmlns:a16="http://schemas.microsoft.com/office/drawing/2014/main" id="{FF955A05-BA50-4735-9046-2F7716DFCEB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rot="16200000" flipH="1">
              <a:off x="4442073" y="4968407"/>
              <a:ext cx="1205986" cy="467254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1">
                <a:latin typeface="Times New Roman" panose="02020603050405020304" pitchFamily="18" charset="0"/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2213382" y="3264760"/>
            <a:ext cx="27906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1F497D">
                    <a:lumMod val="50000"/>
                  </a:srgbClr>
                </a:solidFill>
              </a:rPr>
              <a:t>квесты</a:t>
            </a:r>
            <a:r>
              <a:rPr lang="ru-RU" b="1" dirty="0">
                <a:solidFill>
                  <a:srgbClr val="1F497D">
                    <a:lumMod val="50000"/>
                  </a:srgbClr>
                </a:solidFill>
              </a:rPr>
              <a:t>, образовательные </a:t>
            </a:r>
            <a:r>
              <a:rPr lang="ru-RU" b="1" dirty="0" smtClean="0">
                <a:solidFill>
                  <a:srgbClr val="1F497D">
                    <a:lumMod val="50000"/>
                  </a:srgbClr>
                </a:solidFill>
              </a:rPr>
              <a:t>маршруты.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78788" y="3016371"/>
            <a:ext cx="12765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</a:rPr>
              <a:t>«</a:t>
            </a:r>
            <a:r>
              <a:rPr lang="ru-RU" sz="1600" b="1" dirty="0" err="1" smtClean="0">
                <a:solidFill>
                  <a:schemeClr val="tx2">
                    <a:lumMod val="50000"/>
                  </a:schemeClr>
                </a:solidFill>
              </a:rPr>
              <a:t>Образова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-тельный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</a:rPr>
              <a:t>туризм. Тольятти +» </a:t>
            </a:r>
          </a:p>
        </p:txBody>
      </p:sp>
      <p:grpSp>
        <p:nvGrpSpPr>
          <p:cNvPr id="47" name="Группа 46"/>
          <p:cNvGrpSpPr/>
          <p:nvPr/>
        </p:nvGrpSpPr>
        <p:grpSpPr>
          <a:xfrm>
            <a:off x="239231" y="5215212"/>
            <a:ext cx="1524458" cy="1555410"/>
            <a:chOff x="7148702" y="1656068"/>
            <a:chExt cx="1947903" cy="2245371"/>
          </a:xfrm>
        </p:grpSpPr>
        <p:pic>
          <p:nvPicPr>
            <p:cNvPr id="48" name="Picture 2" descr="D:\гражданин\20-21\музей для сайта\фото\IMG_0370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1" t="3590" r="16950"/>
            <a:stretch/>
          </p:blipFill>
          <p:spPr bwMode="auto">
            <a:xfrm>
              <a:off x="7148702" y="1656068"/>
              <a:ext cx="1947903" cy="224537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49" name="Picture 2" descr="C:\Users\admin\Downloads\qr-code.gi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3557" y="2276872"/>
              <a:ext cx="438191" cy="438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9538" r="36996" b="51602"/>
          <a:stretch/>
        </p:blipFill>
        <p:spPr bwMode="auto">
          <a:xfrm>
            <a:off x="175606" y="1567381"/>
            <a:ext cx="1934063" cy="1302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82633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https://sun9-12.userapi.com/impg/sPhaO-8koSxI66lYGbJP2Vrrt6izK9DfKRV8dw/0IvoxXmh8Fs.jpg?size=2560x1920&amp;quality=95&amp;sign=14fe6b5fc2928b89731ba13f59fb03e3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477" y="5242867"/>
            <a:ext cx="1972678" cy="147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ttps://sun9-31.userapi.com/impg/BNdMN80Q24YF6kMRQsFIVb_68teJefN2daKYZQ/QvsYZjgbZDo.jpg?size=2560x1920&amp;quality=95&amp;sign=a7937c7990c3525971d394684a40d3d7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261" y="5261098"/>
            <a:ext cx="1929963" cy="144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un9-34.userapi.com/impg/D08NEH8RA-3ZqLdgmw9v2NFxNmML1tLrVZljmQ/GucMAkxkw3o.jpg?size=604x453&amp;quality=95&amp;sign=d941587815b5d424c01cfef3e45b7b66&amp;c_uniq_tag=B6V81dw6qM96U1dn5c6AUDKfK0OyqebCgABDCQmth-M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306" y="5263852"/>
            <a:ext cx="1937678" cy="145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9579" y="1769441"/>
            <a:ext cx="89408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Цель проекта: </a:t>
            </a:r>
            <a:r>
              <a:rPr lang="ru-RU" dirty="0" smtClean="0"/>
              <a:t>продвижение </a:t>
            </a:r>
            <a:r>
              <a:rPr lang="ru-RU" dirty="0"/>
              <a:t>и популяризация историко-культурного наследия школьных музеев Тольятти (о героях-земляках, людях, награжденных медалью "За отвагу", разных профессий, оставивших яркий след в истории малой родины, страны) городскому сообществу.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832" y="128731"/>
            <a:ext cx="9144000" cy="1598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Проект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"Музей в цифре: перезагрузка школьных музеев Тольятти",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победитель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конкурса президентского фонда культурных инициатив.</a:t>
            </a:r>
          </a:p>
          <a:p>
            <a:pPr algn="ctr"/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-15848" y="273156"/>
            <a:ext cx="9131730" cy="10676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3200" y="1422588"/>
            <a:ext cx="9144000" cy="26323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2270" y="0"/>
            <a:ext cx="9131730" cy="273156"/>
            <a:chOff x="-3193699" y="4284060"/>
            <a:chExt cx="2088232" cy="273156"/>
          </a:xfrm>
        </p:grpSpPr>
        <p:sp>
          <p:nvSpPr>
            <p:cNvPr id="9" name="Прямоугольник 25">
              <a:extLst>
                <a:ext uri="{FF2B5EF4-FFF2-40B4-BE49-F238E27FC236}">
                  <a16:creationId xmlns:a16="http://schemas.microsoft.com/office/drawing/2014/main" xmlns="" id="{91066349-F537-4ED3-A8C0-9D2815E453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193699" y="4284060"/>
              <a:ext cx="2088232" cy="2731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1">
                <a:latin typeface="Times New Roman" panose="02020603050405020304" pitchFamily="18" charset="0"/>
              </a:endParaRPr>
            </a:p>
          </p:txBody>
        </p:sp>
        <p:sp>
          <p:nvSpPr>
            <p:cNvPr id="10" name="Прямоугольник 29">
              <a:extLst>
                <a:ext uri="{FF2B5EF4-FFF2-40B4-BE49-F238E27FC236}">
                  <a16:creationId xmlns:a16="http://schemas.microsoft.com/office/drawing/2014/main" xmlns="" id="{1B758C20-EDB9-4E19-9CDD-EB83EC6685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193699" y="4284060"/>
              <a:ext cx="1652797" cy="27315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1">
                <a:latin typeface="Times New Roman" panose="02020603050405020304" pitchFamily="18" charset="0"/>
              </a:endParaRPr>
            </a:p>
          </p:txBody>
        </p:sp>
        <p:sp>
          <p:nvSpPr>
            <p:cNvPr id="11" name="Прямоугольник 33">
              <a:extLst>
                <a:ext uri="{FF2B5EF4-FFF2-40B4-BE49-F238E27FC236}">
                  <a16:creationId xmlns:a16="http://schemas.microsoft.com/office/drawing/2014/main" xmlns="" id="{E9A6605D-E6BE-4547-8DEB-1A3AC4E015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193699" y="4284060"/>
              <a:ext cx="1007984" cy="27315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1">
                <a:latin typeface="Times New Roman" panose="02020603050405020304" pitchFamily="18" charset="0"/>
              </a:endParaRPr>
            </a:p>
          </p:txBody>
        </p:sp>
        <p:sp>
          <p:nvSpPr>
            <p:cNvPr id="12" name="Прямоугольник 37">
              <a:extLst>
                <a:ext uri="{FF2B5EF4-FFF2-40B4-BE49-F238E27FC236}">
                  <a16:creationId xmlns:a16="http://schemas.microsoft.com/office/drawing/2014/main" xmlns="" id="{9EDE7ED6-A8AE-4E9E-802C-EFC175BE70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193699" y="4284060"/>
              <a:ext cx="370582" cy="27315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1">
                <a:latin typeface="Times New Roman" panose="02020603050405020304" pitchFamily="18" charset="0"/>
              </a:endParaRPr>
            </a:p>
          </p:txBody>
        </p:sp>
      </p:grpSp>
      <p:pic>
        <p:nvPicPr>
          <p:cNvPr id="3075" name="Picture 3" descr="E:\медиапространство\0QE3F25ScI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0" y="5261098"/>
            <a:ext cx="1957616" cy="146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s://sun9-47.userapi.com/impg/TvtMYw_7bcgFZ02CnUdsW8ZSJTX96feAPXql9Q/Q_IqlzU7wIY.jpg?size=1600x1200&amp;quality=95&amp;sign=34ed2d0c2c47ae47c6a4145ba3d9dadc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688" y="3092331"/>
            <a:ext cx="2725451" cy="204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https://sun9-73.userapi.com/impg/Q1ypMptxhqSPib2uxFA6_fHX7dlwqpHEFEBDqg/h29gMV3M0ec.jpg?size=1600x1200&amp;quality=95&amp;sign=ca98d029c4b87ce0caa4ec4de376207d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0" y="3092331"/>
            <a:ext cx="2725451" cy="204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0" t="30666" r="45889" b="21185"/>
          <a:stretch/>
        </p:blipFill>
        <p:spPr bwMode="auto">
          <a:xfrm>
            <a:off x="6084168" y="3122385"/>
            <a:ext cx="2759734" cy="201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132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0" t="11316" r="10960"/>
          <a:stretch/>
        </p:blipFill>
        <p:spPr bwMode="auto">
          <a:xfrm>
            <a:off x="51440" y="4437112"/>
            <a:ext cx="2812976" cy="213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832" y="128731"/>
            <a:ext cx="9144000" cy="1598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В рамках конкурса «Лучший видеоролик школьного музея на тему «Я горжусь!» было создано 37 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</a:rPr>
              <a:t>видеоработ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algn="ctr"/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-15848" y="273156"/>
            <a:ext cx="9131730" cy="10676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3200" y="1422588"/>
            <a:ext cx="9144000" cy="26323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2270" y="0"/>
            <a:ext cx="9131730" cy="273156"/>
            <a:chOff x="-3193699" y="4284060"/>
            <a:chExt cx="2088232" cy="273156"/>
          </a:xfrm>
        </p:grpSpPr>
        <p:sp>
          <p:nvSpPr>
            <p:cNvPr id="8" name="Прямоугольник 25">
              <a:extLst>
                <a:ext uri="{FF2B5EF4-FFF2-40B4-BE49-F238E27FC236}">
                  <a16:creationId xmlns:a16="http://schemas.microsoft.com/office/drawing/2014/main" xmlns="" id="{91066349-F537-4ED3-A8C0-9D2815E453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193699" y="4284060"/>
              <a:ext cx="2088232" cy="2731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1">
                <a:latin typeface="Times New Roman" panose="02020603050405020304" pitchFamily="18" charset="0"/>
              </a:endParaRPr>
            </a:p>
          </p:txBody>
        </p:sp>
        <p:sp>
          <p:nvSpPr>
            <p:cNvPr id="9" name="Прямоугольник 29">
              <a:extLst>
                <a:ext uri="{FF2B5EF4-FFF2-40B4-BE49-F238E27FC236}">
                  <a16:creationId xmlns:a16="http://schemas.microsoft.com/office/drawing/2014/main" xmlns="" id="{1B758C20-EDB9-4E19-9CDD-EB83EC6685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193699" y="4284060"/>
              <a:ext cx="1652797" cy="27315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1">
                <a:latin typeface="Times New Roman" panose="02020603050405020304" pitchFamily="18" charset="0"/>
              </a:endParaRPr>
            </a:p>
          </p:txBody>
        </p:sp>
        <p:sp>
          <p:nvSpPr>
            <p:cNvPr id="10" name="Прямоугольник 33">
              <a:extLst>
                <a:ext uri="{FF2B5EF4-FFF2-40B4-BE49-F238E27FC236}">
                  <a16:creationId xmlns:a16="http://schemas.microsoft.com/office/drawing/2014/main" xmlns="" id="{E9A6605D-E6BE-4547-8DEB-1A3AC4E015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193699" y="4284060"/>
              <a:ext cx="1007984" cy="27315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1">
                <a:latin typeface="Times New Roman" panose="02020603050405020304" pitchFamily="18" charset="0"/>
              </a:endParaRPr>
            </a:p>
          </p:txBody>
        </p:sp>
        <p:sp>
          <p:nvSpPr>
            <p:cNvPr id="11" name="Прямоугольник 37">
              <a:extLst>
                <a:ext uri="{FF2B5EF4-FFF2-40B4-BE49-F238E27FC236}">
                  <a16:creationId xmlns:a16="http://schemas.microsoft.com/office/drawing/2014/main" xmlns="" id="{9EDE7ED6-A8AE-4E9E-802C-EFC175BE70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193699" y="4284060"/>
              <a:ext cx="370582" cy="27315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1">
                <a:latin typeface="Times New Roman" panose="02020603050405020304" pitchFamily="18" charset="0"/>
              </a:endParaRPr>
            </a:p>
          </p:txBody>
        </p:sp>
      </p:grp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4" t="28448" r="10260" b="10206"/>
          <a:stretch/>
        </p:blipFill>
        <p:spPr bwMode="auto">
          <a:xfrm>
            <a:off x="3069885" y="2672916"/>
            <a:ext cx="6041165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3" t="25186" r="39500" b="4741"/>
          <a:stretch/>
        </p:blipFill>
        <p:spPr bwMode="auto">
          <a:xfrm>
            <a:off x="323528" y="1813206"/>
            <a:ext cx="2433320" cy="2402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807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" t="36592" r="2928" b="20148"/>
          <a:stretch/>
        </p:blipFill>
        <p:spPr bwMode="auto">
          <a:xfrm>
            <a:off x="188000" y="823228"/>
            <a:ext cx="8776488" cy="22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" t="35703" r="7001" b="21926"/>
          <a:stretch/>
        </p:blipFill>
        <p:spPr bwMode="auto">
          <a:xfrm>
            <a:off x="188000" y="3501008"/>
            <a:ext cx="8776488" cy="247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6082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6" t="45185" r="8667" b="16593"/>
          <a:stretch/>
        </p:blipFill>
        <p:spPr bwMode="auto">
          <a:xfrm>
            <a:off x="251520" y="620688"/>
            <a:ext cx="8784976" cy="231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1" t="41037" r="10249" b="18074"/>
          <a:stretch/>
        </p:blipFill>
        <p:spPr bwMode="auto">
          <a:xfrm>
            <a:off x="248752" y="3429000"/>
            <a:ext cx="8643728" cy="260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705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9" t="26296" r="29833" b="9407"/>
          <a:stretch/>
        </p:blipFill>
        <p:spPr bwMode="auto">
          <a:xfrm>
            <a:off x="158408" y="260648"/>
            <a:ext cx="5364088" cy="305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6" t="12201" r="12499" b="13630"/>
          <a:stretch/>
        </p:blipFill>
        <p:spPr bwMode="auto">
          <a:xfrm>
            <a:off x="160183" y="3534535"/>
            <a:ext cx="5362313" cy="318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6" t="28000" r="32749" b="26963"/>
          <a:stretch/>
        </p:blipFill>
        <p:spPr bwMode="auto">
          <a:xfrm>
            <a:off x="6156176" y="260648"/>
            <a:ext cx="2356480" cy="1775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7" t="29926" r="39334" b="22222"/>
          <a:stretch/>
        </p:blipFill>
        <p:spPr bwMode="auto">
          <a:xfrm>
            <a:off x="5708156" y="2203675"/>
            <a:ext cx="329654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0" t="29926" r="41500" b="21778"/>
          <a:stretch/>
        </p:blipFill>
        <p:spPr bwMode="auto">
          <a:xfrm>
            <a:off x="6178872" y="4653136"/>
            <a:ext cx="2532398" cy="181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169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61452"/>
            <a:ext cx="5976664" cy="3361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http://qrcoder.ru/code/?https%3A%2F%2Frutube.ru%2Fplst%2F217719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284554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28731"/>
            <a:ext cx="8995320" cy="1598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Все видеоматериалы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размещены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в 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</a:rPr>
              <a:t>плейлистах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 на 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</a:rPr>
              <a:t>рутубе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 и ВК сообществе «Активисты школьных музеев города Тольятти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» 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-15848" y="273156"/>
            <a:ext cx="9131730" cy="10676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3200" y="1422588"/>
            <a:ext cx="9144000" cy="26323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2270" y="0"/>
            <a:ext cx="9131730" cy="273156"/>
            <a:chOff x="-3193699" y="4284060"/>
            <a:chExt cx="2088232" cy="273156"/>
          </a:xfrm>
        </p:grpSpPr>
        <p:sp>
          <p:nvSpPr>
            <p:cNvPr id="8" name="Прямоугольник 25">
              <a:extLst>
                <a:ext uri="{FF2B5EF4-FFF2-40B4-BE49-F238E27FC236}">
                  <a16:creationId xmlns:a16="http://schemas.microsoft.com/office/drawing/2014/main" xmlns="" id="{91066349-F537-4ED3-A8C0-9D2815E453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193699" y="4284060"/>
              <a:ext cx="2088232" cy="2731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1">
                <a:latin typeface="Times New Roman" panose="02020603050405020304" pitchFamily="18" charset="0"/>
              </a:endParaRPr>
            </a:p>
          </p:txBody>
        </p:sp>
        <p:sp>
          <p:nvSpPr>
            <p:cNvPr id="9" name="Прямоугольник 29">
              <a:extLst>
                <a:ext uri="{FF2B5EF4-FFF2-40B4-BE49-F238E27FC236}">
                  <a16:creationId xmlns:a16="http://schemas.microsoft.com/office/drawing/2014/main" xmlns="" id="{1B758C20-EDB9-4E19-9CDD-EB83EC6685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193699" y="4284060"/>
              <a:ext cx="1652797" cy="27315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1">
                <a:latin typeface="Times New Roman" panose="02020603050405020304" pitchFamily="18" charset="0"/>
              </a:endParaRPr>
            </a:p>
          </p:txBody>
        </p:sp>
        <p:sp>
          <p:nvSpPr>
            <p:cNvPr id="10" name="Прямоугольник 33">
              <a:extLst>
                <a:ext uri="{FF2B5EF4-FFF2-40B4-BE49-F238E27FC236}">
                  <a16:creationId xmlns:a16="http://schemas.microsoft.com/office/drawing/2014/main" xmlns="" id="{E9A6605D-E6BE-4547-8DEB-1A3AC4E015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193699" y="4284060"/>
              <a:ext cx="1007984" cy="27315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1">
                <a:latin typeface="Times New Roman" panose="02020603050405020304" pitchFamily="18" charset="0"/>
              </a:endParaRPr>
            </a:p>
          </p:txBody>
        </p:sp>
        <p:sp>
          <p:nvSpPr>
            <p:cNvPr id="11" name="Прямоугольник 37">
              <a:extLst>
                <a:ext uri="{FF2B5EF4-FFF2-40B4-BE49-F238E27FC236}">
                  <a16:creationId xmlns:a16="http://schemas.microsoft.com/office/drawing/2014/main" xmlns="" id="{9EDE7ED6-A8AE-4E9E-802C-EFC175BE70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193699" y="4284060"/>
              <a:ext cx="370582" cy="27315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1">
                <a:latin typeface="Times New Roman" panose="02020603050405020304" pitchFamily="18" charset="0"/>
              </a:endParaRPr>
            </a:p>
          </p:txBody>
        </p:sp>
      </p:grpSp>
      <p:pic>
        <p:nvPicPr>
          <p:cNvPr id="9221" name="Picture 5" descr="C:\Users\admin\Downloads\2023-01-25_21-17-25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3" t="27852" r="3667" b="8000"/>
          <a:stretch/>
        </p:blipFill>
        <p:spPr bwMode="auto">
          <a:xfrm>
            <a:off x="4283968" y="4441507"/>
            <a:ext cx="4694024" cy="237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http://qrcoder.ru/code/?https%3A%2F%2Fvk.com%2Fvideo%2Fplaylist%2F-180183782_7%3Fsection%3Dplaylist_7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677" y="2661339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https://sun9-75.userapi.com/impf/c853624/v853624003/138ec/KpHyLigDxC0.jpg?size=721x814&amp;quality=96&amp;sign=7e670b0ebf1305b8bb3c006b3d1f5c4b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28"/>
          <a:stretch/>
        </p:blipFill>
        <p:spPr bwMode="auto">
          <a:xfrm>
            <a:off x="7214842" y="1816500"/>
            <a:ext cx="1900935" cy="74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027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sun7-7.userapi.com/impg/OAV3hXh5pgzGhXO1A7uk1D_49jPtGDRSDQbxOg/HllEPr2EalA.jpg?size=2560x1920&amp;quality=95&amp;sign=569739067aaad28ec992309b97358d43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230425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sun9-61.userapi.com/impg/Jfs8R-xfLjEZQxeYYTrRc8Q1T3Obe9Hgka21Xg/efPfBU3ly-Y.jpg?size=1200x1600&amp;quality=95&amp;sign=5d7e2098a35b37123a2e741b40a84a91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72883"/>
            <a:ext cx="2304256" cy="307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sun7-14.userapi.com/impg/T6ZqCdg5gNtOH4cWkNV4Jvcay1Qt3VGLRNOa8Q/Pn_G924ROY4.jpg?size=1600x1200&amp;quality=96&amp;sign=7fd9db4dc94cb7c9874d9ac58a10f708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976" y="4437112"/>
            <a:ext cx="2736304" cy="20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sun9-24.userapi.com/impg/YHrx3P-8dkEILo-k28hCp0nho0DapK2xT-rnyg/vDa5XpK5Tvw.jpg?size=1197x1600&amp;quality=95&amp;sign=5583d5e7cfd2c8a15117ee4240ca9544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976" y="283775"/>
            <a:ext cx="2736304" cy="365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s://sun9-44.userapi.com/impg/Gg7M1Ogu501-2lr9gGUouaJNos0RCHzo-vW2cg/XwPwg_i_zGg.jpg?size=1920x1440&amp;quality=95&amp;sign=d2efc3ca185a21051c0aa11d7bdf0279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60648"/>
            <a:ext cx="3280816" cy="246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s://sun9-5.userapi.com/impg/DZifpMwrvRLbOKZ7af7yUcDp6fZSaJELKHXAng/BbpCCGP7dmc.jpg?size=960x1280&amp;quality=95&amp;sign=1a7443e9221b312a53086755c61e625b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4"/>
          <a:stretch/>
        </p:blipFill>
        <p:spPr bwMode="auto">
          <a:xfrm>
            <a:off x="5880247" y="2899897"/>
            <a:ext cx="2968577" cy="369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457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5" name="Группа 4" descr="элементы пазла">
            <a:extLst>
              <a:ext uri="{FF2B5EF4-FFF2-40B4-BE49-F238E27FC236}">
                <a16:creationId xmlns:a16="http://schemas.microsoft.com/office/drawing/2014/main" xmlns="" id="{F5154527-562D-4FBC-AB00-B4F83683C606}"/>
              </a:ext>
            </a:extLst>
          </p:cNvPr>
          <p:cNvGrpSpPr/>
          <p:nvPr/>
        </p:nvGrpSpPr>
        <p:grpSpPr>
          <a:xfrm>
            <a:off x="184116" y="1536286"/>
            <a:ext cx="8780371" cy="5251380"/>
            <a:chOff x="2568576" y="411163"/>
            <a:chExt cx="1660525" cy="1662113"/>
          </a:xfrm>
        </p:grpSpPr>
        <p:sp>
          <p:nvSpPr>
            <p:cNvPr id="6" name="Полилиния 217">
              <a:extLst>
                <a:ext uri="{FF2B5EF4-FFF2-40B4-BE49-F238E27FC236}">
                  <a16:creationId xmlns:a16="http://schemas.microsoft.com/office/drawing/2014/main" xmlns="" id="{8504F879-0B45-4F0C-A267-2CFD093887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3149601" y="1265238"/>
              <a:ext cx="1079500" cy="808038"/>
            </a:xfrm>
            <a:custGeom>
              <a:avLst/>
              <a:gdLst>
                <a:gd name="T0" fmla="*/ 268 w 340"/>
                <a:gd name="T1" fmla="*/ 0 h 255"/>
                <a:gd name="T2" fmla="*/ 273 w 340"/>
                <a:gd name="T3" fmla="*/ 24 h 255"/>
                <a:gd name="T4" fmla="*/ 213 w 340"/>
                <a:gd name="T5" fmla="*/ 84 h 255"/>
                <a:gd name="T6" fmla="*/ 153 w 340"/>
                <a:gd name="T7" fmla="*/ 24 h 255"/>
                <a:gd name="T8" fmla="*/ 158 w 340"/>
                <a:gd name="T9" fmla="*/ 0 h 255"/>
                <a:gd name="T10" fmla="*/ 86 w 340"/>
                <a:gd name="T11" fmla="*/ 0 h 255"/>
                <a:gd name="T12" fmla="*/ 86 w 340"/>
                <a:gd name="T13" fmla="*/ 99 h 255"/>
                <a:gd name="T14" fmla="*/ 48 w 340"/>
                <a:gd name="T15" fmla="*/ 80 h 255"/>
                <a:gd name="T16" fmla="*/ 0 w 340"/>
                <a:gd name="T17" fmla="*/ 127 h 255"/>
                <a:gd name="T18" fmla="*/ 48 w 340"/>
                <a:gd name="T19" fmla="*/ 175 h 255"/>
                <a:gd name="T20" fmla="*/ 86 w 340"/>
                <a:gd name="T21" fmla="*/ 155 h 255"/>
                <a:gd name="T22" fmla="*/ 86 w 340"/>
                <a:gd name="T23" fmla="*/ 255 h 255"/>
                <a:gd name="T24" fmla="*/ 340 w 340"/>
                <a:gd name="T25" fmla="*/ 255 h 255"/>
                <a:gd name="T26" fmla="*/ 340 w 340"/>
                <a:gd name="T27" fmla="*/ 0 h 255"/>
                <a:gd name="T28" fmla="*/ 268 w 340"/>
                <a:gd name="T29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0" h="255">
                  <a:moveTo>
                    <a:pt x="268" y="0"/>
                  </a:moveTo>
                  <a:cubicBezTo>
                    <a:pt x="271" y="8"/>
                    <a:pt x="273" y="16"/>
                    <a:pt x="273" y="24"/>
                  </a:cubicBezTo>
                  <a:cubicBezTo>
                    <a:pt x="273" y="57"/>
                    <a:pt x="246" y="84"/>
                    <a:pt x="213" y="84"/>
                  </a:cubicBezTo>
                  <a:cubicBezTo>
                    <a:pt x="180" y="84"/>
                    <a:pt x="153" y="57"/>
                    <a:pt x="153" y="24"/>
                  </a:cubicBezTo>
                  <a:cubicBezTo>
                    <a:pt x="153" y="16"/>
                    <a:pt x="155" y="8"/>
                    <a:pt x="158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77" y="88"/>
                    <a:pt x="64" y="80"/>
                    <a:pt x="48" y="80"/>
                  </a:cubicBezTo>
                  <a:cubicBezTo>
                    <a:pt x="22" y="80"/>
                    <a:pt x="0" y="101"/>
                    <a:pt x="0" y="127"/>
                  </a:cubicBezTo>
                  <a:cubicBezTo>
                    <a:pt x="0" y="154"/>
                    <a:pt x="22" y="175"/>
                    <a:pt x="48" y="175"/>
                  </a:cubicBezTo>
                  <a:cubicBezTo>
                    <a:pt x="64" y="175"/>
                    <a:pt x="77" y="167"/>
                    <a:pt x="86" y="155"/>
                  </a:cubicBezTo>
                  <a:cubicBezTo>
                    <a:pt x="86" y="255"/>
                    <a:pt x="86" y="255"/>
                    <a:pt x="86" y="255"/>
                  </a:cubicBezTo>
                  <a:cubicBezTo>
                    <a:pt x="340" y="255"/>
                    <a:pt x="340" y="255"/>
                    <a:pt x="340" y="255"/>
                  </a:cubicBezTo>
                  <a:cubicBezTo>
                    <a:pt x="340" y="0"/>
                    <a:pt x="340" y="0"/>
                    <a:pt x="340" y="0"/>
                  </a:cubicBezTo>
                  <a:lnTo>
                    <a:pt x="26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ru-RU" sz="2800" b="1" dirty="0" smtClean="0">
                  <a:solidFill>
                    <a:schemeClr val="bg1"/>
                  </a:solidFill>
                </a:rPr>
                <a:t>                </a:t>
              </a:r>
            </a:p>
            <a:p>
              <a:endParaRPr lang="ru-RU" sz="2800" b="1" dirty="0">
                <a:solidFill>
                  <a:schemeClr val="bg1"/>
                </a:solidFill>
              </a:endParaRPr>
            </a:p>
            <a:p>
              <a:r>
                <a:rPr lang="ru-RU" sz="2800" b="1" dirty="0" smtClean="0">
                  <a:solidFill>
                    <a:schemeClr val="bg1"/>
                  </a:solidFill>
                </a:rPr>
                <a:t> поведенческий  (</a:t>
              </a:r>
              <a:r>
                <a:rPr lang="ru-RU" sz="2800" b="1" dirty="0" err="1" smtClean="0">
                  <a:solidFill>
                    <a:schemeClr val="bg1"/>
                  </a:solidFill>
                </a:rPr>
                <a:t>деятельностный</a:t>
              </a:r>
              <a:r>
                <a:rPr lang="ru-RU" sz="2800" b="1" dirty="0" smtClean="0">
                  <a:solidFill>
                    <a:schemeClr val="bg1"/>
                  </a:solidFill>
                </a:rPr>
                <a:t>)  </a:t>
              </a:r>
            </a:p>
            <a:p>
              <a:r>
                <a:rPr lang="ru-RU" sz="2800" b="1" dirty="0">
                  <a:solidFill>
                    <a:schemeClr val="bg1"/>
                  </a:solidFill>
                </a:rPr>
                <a:t> </a:t>
              </a:r>
              <a:r>
                <a:rPr lang="ru-RU" sz="2800" b="1" dirty="0" smtClean="0">
                  <a:solidFill>
                    <a:schemeClr val="bg1"/>
                  </a:solidFill>
                </a:rPr>
                <a:t>                     </a:t>
              </a:r>
              <a:r>
                <a:rPr lang="ru-RU" sz="2800" b="1" i="1" dirty="0" smtClean="0">
                  <a:solidFill>
                    <a:schemeClr val="bg1"/>
                  </a:solidFill>
                </a:rPr>
                <a:t>участие </a:t>
              </a:r>
              <a:r>
                <a:rPr lang="ru-RU" sz="2800" b="1" i="1" dirty="0">
                  <a:solidFill>
                    <a:schemeClr val="bg1"/>
                  </a:solidFill>
                </a:rPr>
                <a:t>в </a:t>
              </a:r>
              <a:endParaRPr lang="ru-RU" sz="2800" b="1" i="1" dirty="0" smtClean="0">
                <a:solidFill>
                  <a:schemeClr val="bg1"/>
                </a:solidFill>
              </a:endParaRPr>
            </a:p>
            <a:p>
              <a:r>
                <a:rPr lang="ru-RU" sz="2800" b="1" i="1" dirty="0">
                  <a:solidFill>
                    <a:schemeClr val="bg1"/>
                  </a:solidFill>
                </a:rPr>
                <a:t> </a:t>
              </a:r>
              <a:r>
                <a:rPr lang="ru-RU" sz="2800" b="1" i="1" dirty="0" smtClean="0">
                  <a:solidFill>
                    <a:schemeClr val="bg1"/>
                  </a:solidFill>
                </a:rPr>
                <a:t>                  общественной</a:t>
              </a:r>
              <a:r>
                <a:rPr lang="ru-RU" sz="2800" b="1" i="1" dirty="0">
                  <a:solidFill>
                    <a:schemeClr val="bg1"/>
                  </a:solidFill>
                </a:rPr>
                <a:t>   жизни</a:t>
              </a:r>
              <a:endParaRPr lang="ru-RU" sz="2800" b="1" noProof="1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Полилиния 218">
              <a:extLst>
                <a:ext uri="{FF2B5EF4-FFF2-40B4-BE49-F238E27FC236}">
                  <a16:creationId xmlns:a16="http://schemas.microsoft.com/office/drawing/2014/main" xmlns="" id="{23990D25-BC4A-4CFC-A171-B0DD42EBB2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576" y="411163"/>
              <a:ext cx="1082675" cy="809625"/>
            </a:xfrm>
            <a:custGeom>
              <a:avLst/>
              <a:gdLst>
                <a:gd name="T0" fmla="*/ 293 w 341"/>
                <a:gd name="T1" fmla="*/ 80 h 255"/>
                <a:gd name="T2" fmla="*/ 254 w 341"/>
                <a:gd name="T3" fmla="*/ 100 h 255"/>
                <a:gd name="T4" fmla="*/ 254 w 341"/>
                <a:gd name="T5" fmla="*/ 0 h 255"/>
                <a:gd name="T6" fmla="*/ 0 w 341"/>
                <a:gd name="T7" fmla="*/ 0 h 255"/>
                <a:gd name="T8" fmla="*/ 0 w 341"/>
                <a:gd name="T9" fmla="*/ 255 h 255"/>
                <a:gd name="T10" fmla="*/ 73 w 341"/>
                <a:gd name="T11" fmla="*/ 255 h 255"/>
                <a:gd name="T12" fmla="*/ 67 w 341"/>
                <a:gd name="T13" fmla="*/ 230 h 255"/>
                <a:gd name="T14" fmla="*/ 127 w 341"/>
                <a:gd name="T15" fmla="*/ 170 h 255"/>
                <a:gd name="T16" fmla="*/ 187 w 341"/>
                <a:gd name="T17" fmla="*/ 230 h 255"/>
                <a:gd name="T18" fmla="*/ 182 w 341"/>
                <a:gd name="T19" fmla="*/ 255 h 255"/>
                <a:gd name="T20" fmla="*/ 254 w 341"/>
                <a:gd name="T21" fmla="*/ 255 h 255"/>
                <a:gd name="T22" fmla="*/ 254 w 341"/>
                <a:gd name="T23" fmla="*/ 155 h 255"/>
                <a:gd name="T24" fmla="*/ 293 w 341"/>
                <a:gd name="T25" fmla="*/ 175 h 255"/>
                <a:gd name="T26" fmla="*/ 341 w 341"/>
                <a:gd name="T27" fmla="*/ 127 h 255"/>
                <a:gd name="T28" fmla="*/ 293 w 341"/>
                <a:gd name="T29" fmla="*/ 8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1" h="255">
                  <a:moveTo>
                    <a:pt x="293" y="80"/>
                  </a:moveTo>
                  <a:cubicBezTo>
                    <a:pt x="277" y="80"/>
                    <a:pt x="263" y="88"/>
                    <a:pt x="254" y="100"/>
                  </a:cubicBezTo>
                  <a:cubicBezTo>
                    <a:pt x="254" y="0"/>
                    <a:pt x="254" y="0"/>
                    <a:pt x="25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55"/>
                    <a:pt x="0" y="255"/>
                    <a:pt x="0" y="255"/>
                  </a:cubicBezTo>
                  <a:cubicBezTo>
                    <a:pt x="73" y="255"/>
                    <a:pt x="73" y="255"/>
                    <a:pt x="73" y="255"/>
                  </a:cubicBezTo>
                  <a:cubicBezTo>
                    <a:pt x="69" y="247"/>
                    <a:pt x="67" y="239"/>
                    <a:pt x="67" y="230"/>
                  </a:cubicBezTo>
                  <a:cubicBezTo>
                    <a:pt x="67" y="197"/>
                    <a:pt x="94" y="170"/>
                    <a:pt x="127" y="170"/>
                  </a:cubicBezTo>
                  <a:cubicBezTo>
                    <a:pt x="160" y="170"/>
                    <a:pt x="187" y="197"/>
                    <a:pt x="187" y="230"/>
                  </a:cubicBezTo>
                  <a:cubicBezTo>
                    <a:pt x="187" y="239"/>
                    <a:pt x="185" y="247"/>
                    <a:pt x="182" y="255"/>
                  </a:cubicBezTo>
                  <a:cubicBezTo>
                    <a:pt x="254" y="255"/>
                    <a:pt x="254" y="255"/>
                    <a:pt x="254" y="255"/>
                  </a:cubicBezTo>
                  <a:cubicBezTo>
                    <a:pt x="254" y="155"/>
                    <a:pt x="254" y="155"/>
                    <a:pt x="254" y="155"/>
                  </a:cubicBezTo>
                  <a:cubicBezTo>
                    <a:pt x="263" y="167"/>
                    <a:pt x="277" y="175"/>
                    <a:pt x="293" y="175"/>
                  </a:cubicBezTo>
                  <a:cubicBezTo>
                    <a:pt x="319" y="175"/>
                    <a:pt x="341" y="154"/>
                    <a:pt x="341" y="127"/>
                  </a:cubicBezTo>
                  <a:cubicBezTo>
                    <a:pt x="341" y="101"/>
                    <a:pt x="319" y="80"/>
                    <a:pt x="293" y="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ru-RU" sz="2800" b="1" dirty="0" smtClean="0">
                  <a:solidFill>
                    <a:schemeClr val="bg1"/>
                  </a:solidFill>
                </a:rPr>
                <a:t>когнитивный</a:t>
              </a:r>
            </a:p>
            <a:p>
              <a:r>
                <a:rPr lang="ru-RU" sz="2800" b="1" dirty="0" smtClean="0">
                  <a:solidFill>
                    <a:schemeClr val="bg1"/>
                  </a:solidFill>
                </a:rPr>
                <a:t> (познавательный) – </a:t>
              </a:r>
            </a:p>
            <a:p>
              <a:r>
                <a:rPr lang="ru-RU" sz="2800" b="1" i="1" dirty="0" smtClean="0">
                  <a:solidFill>
                    <a:schemeClr val="bg1"/>
                  </a:solidFill>
                </a:rPr>
                <a:t>знания </a:t>
              </a:r>
              <a:r>
                <a:rPr lang="ru-RU" sz="2800" b="1" i="1" dirty="0">
                  <a:solidFill>
                    <a:schemeClr val="bg1"/>
                  </a:solidFill>
                </a:rPr>
                <a:t>о принадлежности </a:t>
              </a:r>
            </a:p>
            <a:p>
              <a:r>
                <a:rPr lang="ru-RU" sz="2800" b="1" i="1" dirty="0" smtClean="0">
                  <a:solidFill>
                    <a:schemeClr val="bg1"/>
                  </a:solidFill>
                </a:rPr>
                <a:t>к общности </a:t>
              </a:r>
              <a:r>
                <a:rPr lang="ru-RU" sz="2800" b="1" i="1" dirty="0">
                  <a:solidFill>
                    <a:schemeClr val="bg1"/>
                  </a:solidFill>
                </a:rPr>
                <a:t>граждан </a:t>
              </a:r>
              <a:r>
                <a:rPr lang="ru-RU" sz="2800" b="1" i="1" dirty="0" smtClean="0">
                  <a:solidFill>
                    <a:schemeClr val="bg1"/>
                  </a:solidFill>
                </a:rPr>
                <a:t>России</a:t>
              </a:r>
              <a:endParaRPr lang="ru-RU" sz="2800" b="1" noProof="1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" name="Полилиния 219">
              <a:extLst>
                <a:ext uri="{FF2B5EF4-FFF2-40B4-BE49-F238E27FC236}">
                  <a16:creationId xmlns:a16="http://schemas.microsoft.com/office/drawing/2014/main" xmlns="" id="{6E0DA774-8B41-4DFB-A855-4659490561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3422651" y="411163"/>
              <a:ext cx="806450" cy="1081088"/>
            </a:xfrm>
            <a:custGeom>
              <a:avLst/>
              <a:gdLst>
                <a:gd name="T0" fmla="*/ 254 w 254"/>
                <a:gd name="T1" fmla="*/ 0 h 341"/>
                <a:gd name="T2" fmla="*/ 0 w 254"/>
                <a:gd name="T3" fmla="*/ 0 h 341"/>
                <a:gd name="T4" fmla="*/ 0 w 254"/>
                <a:gd name="T5" fmla="*/ 73 h 341"/>
                <a:gd name="T6" fmla="*/ 24 w 254"/>
                <a:gd name="T7" fmla="*/ 68 h 341"/>
                <a:gd name="T8" fmla="*/ 84 w 254"/>
                <a:gd name="T9" fmla="*/ 127 h 341"/>
                <a:gd name="T10" fmla="*/ 24 w 254"/>
                <a:gd name="T11" fmla="*/ 187 h 341"/>
                <a:gd name="T12" fmla="*/ 0 w 254"/>
                <a:gd name="T13" fmla="*/ 182 h 341"/>
                <a:gd name="T14" fmla="*/ 0 w 254"/>
                <a:gd name="T15" fmla="*/ 255 h 341"/>
                <a:gd name="T16" fmla="*/ 100 w 254"/>
                <a:gd name="T17" fmla="*/ 255 h 341"/>
                <a:gd name="T18" fmla="*/ 80 w 254"/>
                <a:gd name="T19" fmla="*/ 293 h 341"/>
                <a:gd name="T20" fmla="*/ 127 w 254"/>
                <a:gd name="T21" fmla="*/ 341 h 341"/>
                <a:gd name="T22" fmla="*/ 175 w 254"/>
                <a:gd name="T23" fmla="*/ 293 h 341"/>
                <a:gd name="T24" fmla="*/ 155 w 254"/>
                <a:gd name="T25" fmla="*/ 255 h 341"/>
                <a:gd name="T26" fmla="*/ 254 w 254"/>
                <a:gd name="T27" fmla="*/ 255 h 341"/>
                <a:gd name="T28" fmla="*/ 254 w 254"/>
                <a:gd name="T29" fmla="*/ 0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4" h="341">
                  <a:moveTo>
                    <a:pt x="25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7" y="69"/>
                    <a:pt x="16" y="68"/>
                    <a:pt x="24" y="68"/>
                  </a:cubicBezTo>
                  <a:cubicBezTo>
                    <a:pt x="57" y="68"/>
                    <a:pt x="84" y="94"/>
                    <a:pt x="84" y="127"/>
                  </a:cubicBezTo>
                  <a:cubicBezTo>
                    <a:pt x="84" y="161"/>
                    <a:pt x="57" y="187"/>
                    <a:pt x="24" y="187"/>
                  </a:cubicBezTo>
                  <a:cubicBezTo>
                    <a:pt x="16" y="187"/>
                    <a:pt x="7" y="186"/>
                    <a:pt x="0" y="182"/>
                  </a:cubicBezTo>
                  <a:cubicBezTo>
                    <a:pt x="0" y="255"/>
                    <a:pt x="0" y="255"/>
                    <a:pt x="0" y="255"/>
                  </a:cubicBezTo>
                  <a:cubicBezTo>
                    <a:pt x="100" y="255"/>
                    <a:pt x="100" y="255"/>
                    <a:pt x="100" y="255"/>
                  </a:cubicBezTo>
                  <a:cubicBezTo>
                    <a:pt x="88" y="263"/>
                    <a:pt x="80" y="277"/>
                    <a:pt x="80" y="293"/>
                  </a:cubicBezTo>
                  <a:cubicBezTo>
                    <a:pt x="80" y="320"/>
                    <a:pt x="101" y="341"/>
                    <a:pt x="127" y="341"/>
                  </a:cubicBezTo>
                  <a:cubicBezTo>
                    <a:pt x="153" y="341"/>
                    <a:pt x="175" y="320"/>
                    <a:pt x="175" y="293"/>
                  </a:cubicBezTo>
                  <a:cubicBezTo>
                    <a:pt x="175" y="277"/>
                    <a:pt x="167" y="263"/>
                    <a:pt x="155" y="255"/>
                  </a:cubicBezTo>
                  <a:cubicBezTo>
                    <a:pt x="254" y="255"/>
                    <a:pt x="254" y="255"/>
                    <a:pt x="254" y="255"/>
                  </a:cubicBezTo>
                  <a:lnTo>
                    <a:pt x="2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ru-RU" sz="2800" b="1" dirty="0" smtClean="0">
                  <a:solidFill>
                    <a:schemeClr val="bg1"/>
                  </a:solidFill>
                </a:rPr>
                <a:t>ценностный     </a:t>
              </a:r>
            </a:p>
            <a:p>
              <a:r>
                <a:rPr lang="ru-RU" sz="2800" b="1" dirty="0">
                  <a:solidFill>
                    <a:schemeClr val="bg1"/>
                  </a:solidFill>
                </a:rPr>
                <a:t> </a:t>
              </a:r>
              <a:r>
                <a:rPr lang="ru-RU" sz="2800" b="1" dirty="0" smtClean="0">
                  <a:solidFill>
                    <a:schemeClr val="bg1"/>
                  </a:solidFill>
                </a:rPr>
                <a:t>            (</a:t>
              </a:r>
              <a:r>
                <a:rPr lang="ru-RU" sz="2800" b="1" dirty="0">
                  <a:solidFill>
                    <a:schemeClr val="bg1"/>
                  </a:solidFill>
                </a:rPr>
                <a:t>аксиологический</a:t>
              </a:r>
              <a:r>
                <a:rPr lang="ru-RU" sz="2800" b="1" dirty="0" smtClean="0">
                  <a:solidFill>
                    <a:schemeClr val="bg1"/>
                  </a:solidFill>
                </a:rPr>
                <a:t>)-  </a:t>
              </a:r>
            </a:p>
            <a:p>
              <a:r>
                <a:rPr lang="ru-RU" sz="2800" b="1" i="1" dirty="0">
                  <a:solidFill>
                    <a:schemeClr val="bg1"/>
                  </a:solidFill>
                </a:rPr>
                <a:t> </a:t>
              </a:r>
              <a:r>
                <a:rPr lang="ru-RU" sz="2800" b="1" i="1" dirty="0" smtClean="0">
                  <a:solidFill>
                    <a:schemeClr val="bg1"/>
                  </a:solidFill>
                </a:rPr>
                <a:t>                наличие  </a:t>
              </a:r>
            </a:p>
            <a:p>
              <a:r>
                <a:rPr lang="ru-RU" sz="2800" b="1" i="1" dirty="0">
                  <a:solidFill>
                    <a:schemeClr val="bg1"/>
                  </a:solidFill>
                </a:rPr>
                <a:t> </a:t>
              </a:r>
              <a:r>
                <a:rPr lang="ru-RU" sz="2800" b="1" i="1" dirty="0" smtClean="0">
                  <a:solidFill>
                    <a:schemeClr val="bg1"/>
                  </a:solidFill>
                </a:rPr>
                <a:t>               позитивного </a:t>
              </a:r>
              <a:r>
                <a:rPr lang="ru-RU" sz="2800" b="1" i="1" dirty="0">
                  <a:solidFill>
                    <a:schemeClr val="bg1"/>
                  </a:solidFill>
                </a:rPr>
                <a:t>отношения к факту </a:t>
              </a:r>
              <a:r>
                <a:rPr lang="ru-RU" sz="2800" b="1" i="1" dirty="0" smtClean="0">
                  <a:solidFill>
                    <a:schemeClr val="bg1"/>
                  </a:solidFill>
                </a:rPr>
                <a:t>принадлежности</a:t>
              </a:r>
              <a:endParaRPr lang="ru-RU" sz="2800" b="1" noProof="1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" name="Полилиния 220">
              <a:extLst>
                <a:ext uri="{FF2B5EF4-FFF2-40B4-BE49-F238E27FC236}">
                  <a16:creationId xmlns:a16="http://schemas.microsoft.com/office/drawing/2014/main" xmlns="" id="{D8E94B64-C159-4A70-BFDD-EF201969A4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576" y="992188"/>
              <a:ext cx="806450" cy="1081088"/>
            </a:xfrm>
            <a:custGeom>
              <a:avLst/>
              <a:gdLst>
                <a:gd name="T0" fmla="*/ 231 w 254"/>
                <a:gd name="T1" fmla="*/ 154 h 341"/>
                <a:gd name="T2" fmla="*/ 254 w 254"/>
                <a:gd name="T3" fmla="*/ 158 h 341"/>
                <a:gd name="T4" fmla="*/ 254 w 254"/>
                <a:gd name="T5" fmla="*/ 86 h 341"/>
                <a:gd name="T6" fmla="*/ 154 w 254"/>
                <a:gd name="T7" fmla="*/ 86 h 341"/>
                <a:gd name="T8" fmla="*/ 175 w 254"/>
                <a:gd name="T9" fmla="*/ 47 h 341"/>
                <a:gd name="T10" fmla="*/ 127 w 254"/>
                <a:gd name="T11" fmla="*/ 0 h 341"/>
                <a:gd name="T12" fmla="*/ 80 w 254"/>
                <a:gd name="T13" fmla="*/ 47 h 341"/>
                <a:gd name="T14" fmla="*/ 100 w 254"/>
                <a:gd name="T15" fmla="*/ 86 h 341"/>
                <a:gd name="T16" fmla="*/ 0 w 254"/>
                <a:gd name="T17" fmla="*/ 86 h 341"/>
                <a:gd name="T18" fmla="*/ 0 w 254"/>
                <a:gd name="T19" fmla="*/ 341 h 341"/>
                <a:gd name="T20" fmla="*/ 254 w 254"/>
                <a:gd name="T21" fmla="*/ 341 h 341"/>
                <a:gd name="T22" fmla="*/ 254 w 254"/>
                <a:gd name="T23" fmla="*/ 268 h 341"/>
                <a:gd name="T24" fmla="*/ 231 w 254"/>
                <a:gd name="T25" fmla="*/ 273 h 341"/>
                <a:gd name="T26" fmla="*/ 171 w 254"/>
                <a:gd name="T27" fmla="*/ 213 h 341"/>
                <a:gd name="T28" fmla="*/ 231 w 254"/>
                <a:gd name="T29" fmla="*/ 15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4" h="341">
                  <a:moveTo>
                    <a:pt x="231" y="154"/>
                  </a:moveTo>
                  <a:cubicBezTo>
                    <a:pt x="239" y="154"/>
                    <a:pt x="247" y="155"/>
                    <a:pt x="254" y="158"/>
                  </a:cubicBezTo>
                  <a:cubicBezTo>
                    <a:pt x="254" y="86"/>
                    <a:pt x="254" y="86"/>
                    <a:pt x="254" y="86"/>
                  </a:cubicBezTo>
                  <a:cubicBezTo>
                    <a:pt x="154" y="86"/>
                    <a:pt x="154" y="86"/>
                    <a:pt x="154" y="86"/>
                  </a:cubicBezTo>
                  <a:cubicBezTo>
                    <a:pt x="167" y="78"/>
                    <a:pt x="175" y="63"/>
                    <a:pt x="175" y="47"/>
                  </a:cubicBezTo>
                  <a:cubicBezTo>
                    <a:pt x="175" y="21"/>
                    <a:pt x="153" y="0"/>
                    <a:pt x="127" y="0"/>
                  </a:cubicBezTo>
                  <a:cubicBezTo>
                    <a:pt x="101" y="0"/>
                    <a:pt x="80" y="21"/>
                    <a:pt x="80" y="47"/>
                  </a:cubicBezTo>
                  <a:cubicBezTo>
                    <a:pt x="80" y="63"/>
                    <a:pt x="88" y="78"/>
                    <a:pt x="10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254" y="341"/>
                    <a:pt x="254" y="341"/>
                    <a:pt x="254" y="341"/>
                  </a:cubicBezTo>
                  <a:cubicBezTo>
                    <a:pt x="254" y="268"/>
                    <a:pt x="254" y="268"/>
                    <a:pt x="254" y="268"/>
                  </a:cubicBezTo>
                  <a:cubicBezTo>
                    <a:pt x="247" y="272"/>
                    <a:pt x="239" y="273"/>
                    <a:pt x="231" y="273"/>
                  </a:cubicBezTo>
                  <a:cubicBezTo>
                    <a:pt x="198" y="273"/>
                    <a:pt x="171" y="246"/>
                    <a:pt x="171" y="213"/>
                  </a:cubicBezTo>
                  <a:cubicBezTo>
                    <a:pt x="171" y="180"/>
                    <a:pt x="198" y="154"/>
                    <a:pt x="231" y="15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sz="2800" b="1" dirty="0" smtClean="0">
                <a:solidFill>
                  <a:schemeClr val="bg1"/>
                </a:solidFill>
              </a:endParaRPr>
            </a:p>
            <a:p>
              <a:endParaRPr lang="ru-RU" sz="2800" b="1" dirty="0">
                <a:solidFill>
                  <a:schemeClr val="bg1"/>
                </a:solidFill>
              </a:endParaRPr>
            </a:p>
            <a:p>
              <a:r>
                <a:rPr lang="ru-RU" sz="2800" b="1" dirty="0" smtClean="0">
                  <a:solidFill>
                    <a:schemeClr val="bg1"/>
                  </a:solidFill>
                </a:rPr>
                <a:t>Эмоциональный (коннотативный) –</a:t>
              </a:r>
              <a:r>
                <a:rPr lang="ru-RU" sz="2800" b="1" i="1" dirty="0" smtClean="0">
                  <a:solidFill>
                    <a:schemeClr val="bg1"/>
                  </a:solidFill>
                </a:rPr>
                <a:t>принятие</a:t>
              </a:r>
            </a:p>
            <a:p>
              <a:r>
                <a:rPr lang="ru-RU" sz="2800" b="1" i="1" dirty="0" smtClean="0">
                  <a:solidFill>
                    <a:schemeClr val="bg1"/>
                  </a:solidFill>
                </a:rPr>
                <a:t> российской</a:t>
              </a:r>
            </a:p>
            <a:p>
              <a:r>
                <a:rPr lang="ru-RU" sz="2800" b="1" i="1" dirty="0" smtClean="0">
                  <a:solidFill>
                    <a:schemeClr val="bg1"/>
                  </a:solidFill>
                </a:rPr>
                <a:t>идентичности</a:t>
              </a:r>
              <a:endParaRPr lang="ru-RU" sz="2800" b="1" noProof="1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-3200" y="41752"/>
            <a:ext cx="9144000" cy="1360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12271" y="0"/>
            <a:ext cx="9131730" cy="1360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4 компонента становления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российской  идентичности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школьника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(по А. Г. </a:t>
            </a:r>
            <a:r>
              <a:rPr lang="ru-RU" sz="2800" b="1" dirty="0" err="1">
                <a:solidFill>
                  <a:schemeClr val="tx2">
                    <a:lumMod val="50000"/>
                  </a:schemeClr>
                </a:solidFill>
              </a:rPr>
              <a:t>Асмолову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0" y="1318362"/>
            <a:ext cx="9144000" cy="8350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12270" y="0"/>
            <a:ext cx="9131730" cy="273156"/>
            <a:chOff x="-3193699" y="4284060"/>
            <a:chExt cx="2088232" cy="273156"/>
          </a:xfrm>
        </p:grpSpPr>
        <p:sp>
          <p:nvSpPr>
            <p:cNvPr id="28" name="Прямоугольник 25">
              <a:extLst>
                <a:ext uri="{FF2B5EF4-FFF2-40B4-BE49-F238E27FC236}">
                  <a16:creationId xmlns:a16="http://schemas.microsoft.com/office/drawing/2014/main" xmlns="" id="{91066349-F537-4ED3-A8C0-9D2815E453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193699" y="4284060"/>
              <a:ext cx="2088232" cy="2731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1">
                <a:latin typeface="Times New Roman" panose="02020603050405020304" pitchFamily="18" charset="0"/>
              </a:endParaRPr>
            </a:p>
          </p:txBody>
        </p:sp>
        <p:sp>
          <p:nvSpPr>
            <p:cNvPr id="29" name="Прямоугольник 29">
              <a:extLst>
                <a:ext uri="{FF2B5EF4-FFF2-40B4-BE49-F238E27FC236}">
                  <a16:creationId xmlns:a16="http://schemas.microsoft.com/office/drawing/2014/main" xmlns="" id="{1B758C20-EDB9-4E19-9CDD-EB83EC6685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193699" y="4284060"/>
              <a:ext cx="1652797" cy="27315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1">
                <a:latin typeface="Times New Roman" panose="02020603050405020304" pitchFamily="18" charset="0"/>
              </a:endParaRPr>
            </a:p>
          </p:txBody>
        </p:sp>
        <p:sp>
          <p:nvSpPr>
            <p:cNvPr id="30" name="Прямоугольник 33">
              <a:extLst>
                <a:ext uri="{FF2B5EF4-FFF2-40B4-BE49-F238E27FC236}">
                  <a16:creationId xmlns:a16="http://schemas.microsoft.com/office/drawing/2014/main" xmlns="" id="{E9A6605D-E6BE-4547-8DEB-1A3AC4E015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193699" y="4284060"/>
              <a:ext cx="1007984" cy="27315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1">
                <a:latin typeface="Times New Roman" panose="02020603050405020304" pitchFamily="18" charset="0"/>
              </a:endParaRPr>
            </a:p>
          </p:txBody>
        </p:sp>
        <p:sp>
          <p:nvSpPr>
            <p:cNvPr id="31" name="Прямоугольник 37">
              <a:extLst>
                <a:ext uri="{FF2B5EF4-FFF2-40B4-BE49-F238E27FC236}">
                  <a16:creationId xmlns:a16="http://schemas.microsoft.com/office/drawing/2014/main" xmlns="" id="{9EDE7ED6-A8AE-4E9E-802C-EFC175BE70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193699" y="4284060"/>
              <a:ext cx="370582" cy="27315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1"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3325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38" y="1052736"/>
            <a:ext cx="4998713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808" y="3573015"/>
            <a:ext cx="3024336" cy="3216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6632"/>
            <a:ext cx="3168352" cy="3253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76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611205"/>
            <a:ext cx="3096344" cy="301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3449864"/>
            <a:ext cx="3275856" cy="3201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6" y="3974699"/>
            <a:ext cx="2689774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5848" y="128731"/>
            <a:ext cx="9190680" cy="678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Формируем российскую идентичность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-15848" y="273156"/>
            <a:ext cx="9131730" cy="10676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21983" y="806962"/>
            <a:ext cx="9144000" cy="26323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2270" y="0"/>
            <a:ext cx="9131730" cy="273156"/>
            <a:chOff x="-3193699" y="4284060"/>
            <a:chExt cx="2088232" cy="273156"/>
          </a:xfrm>
        </p:grpSpPr>
        <p:sp>
          <p:nvSpPr>
            <p:cNvPr id="9" name="Прямоугольник 25">
              <a:extLst>
                <a:ext uri="{FF2B5EF4-FFF2-40B4-BE49-F238E27FC236}">
                  <a16:creationId xmlns:a16="http://schemas.microsoft.com/office/drawing/2014/main" xmlns="" id="{91066349-F537-4ED3-A8C0-9D2815E453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193699" y="4284060"/>
              <a:ext cx="2088232" cy="2731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1">
                <a:latin typeface="Times New Roman" panose="02020603050405020304" pitchFamily="18" charset="0"/>
              </a:endParaRPr>
            </a:p>
          </p:txBody>
        </p:sp>
        <p:sp>
          <p:nvSpPr>
            <p:cNvPr id="10" name="Прямоугольник 29">
              <a:extLst>
                <a:ext uri="{FF2B5EF4-FFF2-40B4-BE49-F238E27FC236}">
                  <a16:creationId xmlns:a16="http://schemas.microsoft.com/office/drawing/2014/main" xmlns="" id="{1B758C20-EDB9-4E19-9CDD-EB83EC6685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193699" y="4284060"/>
              <a:ext cx="1652797" cy="27315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1">
                <a:latin typeface="Times New Roman" panose="02020603050405020304" pitchFamily="18" charset="0"/>
              </a:endParaRPr>
            </a:p>
          </p:txBody>
        </p:sp>
        <p:sp>
          <p:nvSpPr>
            <p:cNvPr id="11" name="Прямоугольник 33">
              <a:extLst>
                <a:ext uri="{FF2B5EF4-FFF2-40B4-BE49-F238E27FC236}">
                  <a16:creationId xmlns:a16="http://schemas.microsoft.com/office/drawing/2014/main" xmlns="" id="{E9A6605D-E6BE-4547-8DEB-1A3AC4E015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193699" y="4284060"/>
              <a:ext cx="1007984" cy="27315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1">
                <a:latin typeface="Times New Roman" panose="02020603050405020304" pitchFamily="18" charset="0"/>
              </a:endParaRPr>
            </a:p>
          </p:txBody>
        </p:sp>
        <p:sp>
          <p:nvSpPr>
            <p:cNvPr id="12" name="Прямоугольник 37">
              <a:extLst>
                <a:ext uri="{FF2B5EF4-FFF2-40B4-BE49-F238E27FC236}">
                  <a16:creationId xmlns:a16="http://schemas.microsoft.com/office/drawing/2014/main" xmlns="" id="{9EDE7ED6-A8AE-4E9E-802C-EFC175BE70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193699" y="4284060"/>
              <a:ext cx="370582" cy="27315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1">
                <a:latin typeface="Times New Roman" panose="02020603050405020304" pitchFamily="18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79512" y="1065897"/>
            <a:ext cx="893637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          -изучая </a:t>
            </a:r>
            <a:r>
              <a:rPr lang="ru-RU" sz="2400" b="1" dirty="0"/>
              <a:t>историю своей страны </a:t>
            </a:r>
            <a:endParaRPr lang="ru-RU" sz="2400" b="1" dirty="0" smtClean="0"/>
          </a:p>
          <a:p>
            <a:r>
              <a:rPr lang="ru-RU" sz="2400" b="1" dirty="0"/>
              <a:t> </a:t>
            </a:r>
            <a:r>
              <a:rPr lang="ru-RU" sz="2400" b="1" dirty="0" smtClean="0"/>
              <a:t>                   через </a:t>
            </a:r>
            <a:r>
              <a:rPr lang="ru-RU" sz="2400" b="1" dirty="0"/>
              <a:t>истории героев, чьи </a:t>
            </a:r>
            <a:r>
              <a:rPr lang="ru-RU" sz="2400" b="1" dirty="0" smtClean="0"/>
              <a:t>имена </a:t>
            </a:r>
            <a:r>
              <a:rPr lang="ru-RU" sz="2400" b="1" dirty="0"/>
              <a:t>увековечены в </a:t>
            </a:r>
            <a:endParaRPr lang="ru-RU" sz="2400" b="1" dirty="0" smtClean="0"/>
          </a:p>
          <a:p>
            <a:r>
              <a:rPr lang="ru-RU" sz="2400" b="1" dirty="0"/>
              <a:t> </a:t>
            </a:r>
            <a:r>
              <a:rPr lang="ru-RU" sz="2400" b="1" dirty="0" smtClean="0"/>
              <a:t>                            нашем </a:t>
            </a:r>
            <a:r>
              <a:rPr lang="ru-RU" sz="2400" b="1" dirty="0"/>
              <a:t>школьном музее, </a:t>
            </a:r>
            <a:endParaRPr lang="ru-RU" sz="2400" b="1" dirty="0" smtClean="0"/>
          </a:p>
          <a:p>
            <a:pPr marL="342900" indent="-342900">
              <a:buFontTx/>
              <a:buChar char="-"/>
            </a:pPr>
            <a:r>
              <a:rPr lang="ru-RU" sz="2400" b="1" dirty="0" smtClean="0"/>
              <a:t>через </a:t>
            </a:r>
            <a:r>
              <a:rPr lang="ru-RU" sz="2400" b="1" dirty="0"/>
              <a:t>события, о которых рассказали очевидцы</a:t>
            </a:r>
            <a:r>
              <a:rPr lang="ru-RU" sz="2400" b="1" dirty="0" smtClean="0"/>
              <a:t>,</a:t>
            </a:r>
          </a:p>
          <a:p>
            <a:r>
              <a:rPr lang="ru-RU" sz="2400" b="1" dirty="0"/>
              <a:t> </a:t>
            </a:r>
            <a:r>
              <a:rPr lang="ru-RU" sz="2400" b="1" dirty="0" smtClean="0"/>
              <a:t>               - </a:t>
            </a:r>
            <a:r>
              <a:rPr lang="ru-RU" sz="2400" b="1" dirty="0"/>
              <a:t>дискутируя и обсуждая эти события, </a:t>
            </a:r>
            <a:endParaRPr lang="ru-RU" sz="2400" b="1" dirty="0" smtClean="0"/>
          </a:p>
          <a:p>
            <a:r>
              <a:rPr lang="ru-RU" sz="2400" b="1" dirty="0" smtClean="0"/>
              <a:t>- проживая </a:t>
            </a:r>
            <a:r>
              <a:rPr lang="ru-RU" sz="2400" b="1" dirty="0"/>
              <a:t>эмоционально судьбы людей при записи аудио и </a:t>
            </a:r>
            <a:r>
              <a:rPr lang="ru-RU" sz="2400" b="1" dirty="0" err="1"/>
              <a:t>видеоподкастов</a:t>
            </a:r>
            <a:r>
              <a:rPr lang="ru-RU" sz="2400" b="1" dirty="0"/>
              <a:t> </a:t>
            </a:r>
            <a:endParaRPr lang="ru-RU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2095825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772816"/>
            <a:ext cx="820891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EA0000"/>
                </a:solidFill>
              </a:rPr>
              <a:t>Наши контакты</a:t>
            </a:r>
          </a:p>
          <a:p>
            <a:r>
              <a:rPr lang="ru-RU" dirty="0">
                <a:solidFill>
                  <a:srgbClr val="EA0000"/>
                </a:solidFill>
                <a:hlinkClick r:id="rId3"/>
              </a:rPr>
              <a:t>Адрес музея Отваги</a:t>
            </a:r>
            <a:r>
              <a:rPr lang="ru-RU" dirty="0">
                <a:solidFill>
                  <a:srgbClr val="0000CC"/>
                </a:solidFill>
              </a:rPr>
              <a:t>: </a:t>
            </a:r>
            <a:r>
              <a:rPr lang="ru-RU" dirty="0" smtClean="0">
                <a:solidFill>
                  <a:srgbClr val="0000CC"/>
                </a:solidFill>
              </a:rPr>
              <a:t>445047</a:t>
            </a:r>
            <a:r>
              <a:rPr lang="ru-RU" dirty="0">
                <a:solidFill>
                  <a:srgbClr val="0000CC"/>
                </a:solidFill>
              </a:rPr>
              <a:t>,  г. Тольятти, </a:t>
            </a:r>
            <a:r>
              <a:rPr lang="ru-RU" dirty="0" smtClean="0">
                <a:solidFill>
                  <a:srgbClr val="0000CC"/>
                </a:solidFill>
              </a:rPr>
              <a:t>ул</a:t>
            </a:r>
            <a:r>
              <a:rPr lang="ru-RU" dirty="0">
                <a:solidFill>
                  <a:srgbClr val="0000CC"/>
                </a:solidFill>
              </a:rPr>
              <a:t>. 40 лет Победы, 10; </a:t>
            </a:r>
            <a:r>
              <a:rPr lang="ru-RU" dirty="0" smtClean="0">
                <a:solidFill>
                  <a:srgbClr val="0000CC"/>
                </a:solidFill>
              </a:rPr>
              <a:t>телефон</a:t>
            </a:r>
            <a:r>
              <a:rPr lang="ru-RU" dirty="0">
                <a:solidFill>
                  <a:srgbClr val="0000CC"/>
                </a:solidFill>
              </a:rPr>
              <a:t>: 8(842) 72 12 60</a:t>
            </a:r>
          </a:p>
          <a:p>
            <a:r>
              <a:rPr lang="ru-RU" dirty="0" smtClean="0">
                <a:solidFill>
                  <a:srgbClr val="000099"/>
                </a:solidFill>
              </a:rPr>
              <a:t>Официальный сайт </a:t>
            </a:r>
            <a:r>
              <a:rPr lang="ru-RU" dirty="0">
                <a:solidFill>
                  <a:srgbClr val="000099"/>
                </a:solidFill>
              </a:rPr>
              <a:t>МБУ «Школа № 93» </a:t>
            </a:r>
            <a:r>
              <a:rPr lang="ru-RU" u="sng" dirty="0">
                <a:solidFill>
                  <a:srgbClr val="EA0000"/>
                </a:solidFill>
                <a:hlinkClick r:id="rId4"/>
              </a:rPr>
              <a:t>http://school93.tgl.ru</a:t>
            </a:r>
            <a:r>
              <a:rPr lang="ru-RU" u="sng" dirty="0" smtClean="0">
                <a:solidFill>
                  <a:srgbClr val="EA0000"/>
                </a:solidFill>
                <a:hlinkClick r:id="rId4"/>
              </a:rPr>
              <a:t>/</a:t>
            </a:r>
            <a:endParaRPr lang="ru-RU" dirty="0">
              <a:solidFill>
                <a:srgbClr val="EA0000"/>
              </a:solidFill>
            </a:endParaRPr>
          </a:p>
          <a:p>
            <a:r>
              <a:rPr lang="ru-RU" dirty="0" smtClean="0">
                <a:solidFill>
                  <a:srgbClr val="000099"/>
                </a:solidFill>
              </a:rPr>
              <a:t>Страница </a:t>
            </a:r>
            <a:r>
              <a:rPr lang="ru-RU" dirty="0">
                <a:solidFill>
                  <a:srgbClr val="000099"/>
                </a:solidFill>
              </a:rPr>
              <a:t>школьного музея </a:t>
            </a:r>
            <a:r>
              <a:rPr lang="ru-RU" dirty="0" smtClean="0">
                <a:solidFill>
                  <a:srgbClr val="000099"/>
                </a:solidFill>
              </a:rPr>
              <a:t>Отваги </a:t>
            </a:r>
            <a:r>
              <a:rPr lang="ru-RU" u="sng" dirty="0" smtClean="0">
                <a:solidFill>
                  <a:srgbClr val="000099"/>
                </a:solidFill>
                <a:hlinkClick r:id="rId5"/>
              </a:rPr>
              <a:t>http</a:t>
            </a:r>
            <a:r>
              <a:rPr lang="ru-RU" u="sng" dirty="0">
                <a:solidFill>
                  <a:srgbClr val="000099"/>
                </a:solidFill>
                <a:hlinkClick r:id="rId5"/>
              </a:rPr>
              <a:t>://school93.tgl.ru/content/ls/1188</a:t>
            </a:r>
            <a:endParaRPr lang="ru-RU" dirty="0">
              <a:solidFill>
                <a:srgbClr val="000099"/>
              </a:solidFill>
            </a:endParaRPr>
          </a:p>
          <a:p>
            <a:r>
              <a:rPr lang="ru-RU" dirty="0">
                <a:solidFill>
                  <a:srgbClr val="000099"/>
                </a:solidFill>
              </a:rPr>
              <a:t>группа в ВК  «Активисты школьных музеев» </a:t>
            </a:r>
            <a:r>
              <a:rPr lang="en-US" u="sng" dirty="0">
                <a:solidFill>
                  <a:srgbClr val="000099"/>
                </a:solidFill>
                <a:hlinkClick r:id="rId6"/>
              </a:rPr>
              <a:t>https://</a:t>
            </a:r>
            <a:r>
              <a:rPr lang="en-US" u="sng" dirty="0" smtClean="0">
                <a:solidFill>
                  <a:srgbClr val="000099"/>
                </a:solidFill>
                <a:hlinkClick r:id="rId6"/>
              </a:rPr>
              <a:t>vk.com/aktiv_muzey</a:t>
            </a:r>
            <a:r>
              <a:rPr lang="en-US" u="sng" dirty="0" smtClean="0">
                <a:solidFill>
                  <a:srgbClr val="000099"/>
                </a:solidFill>
              </a:rPr>
              <a:t> </a:t>
            </a:r>
            <a:r>
              <a:rPr lang="ru-RU" dirty="0" smtClean="0">
                <a:solidFill>
                  <a:srgbClr val="000099"/>
                </a:solidFill>
              </a:rPr>
              <a:t> </a:t>
            </a:r>
            <a:endParaRPr lang="ru-RU" dirty="0">
              <a:solidFill>
                <a:srgbClr val="000099"/>
              </a:solidFill>
            </a:endParaRPr>
          </a:p>
          <a:p>
            <a:r>
              <a:rPr lang="ru-RU" dirty="0">
                <a:solidFill>
                  <a:srgbClr val="000099"/>
                </a:solidFill>
              </a:rPr>
              <a:t>группа в ВК «</a:t>
            </a:r>
            <a:r>
              <a:rPr lang="ru-RU" dirty="0" smtClean="0">
                <a:solidFill>
                  <a:srgbClr val="000099"/>
                </a:solidFill>
              </a:rPr>
              <a:t>Отважные» </a:t>
            </a:r>
            <a:r>
              <a:rPr lang="ru-RU" dirty="0">
                <a:solidFill>
                  <a:srgbClr val="000099"/>
                </a:solidFill>
              </a:rPr>
              <a:t>– отряд юнармейцев МБУ «Школа </a:t>
            </a:r>
            <a:r>
              <a:rPr lang="ru-RU" dirty="0" smtClean="0">
                <a:solidFill>
                  <a:srgbClr val="000099"/>
                </a:solidFill>
              </a:rPr>
              <a:t>№93</a:t>
            </a:r>
            <a:r>
              <a:rPr lang="ru-RU" dirty="0">
                <a:solidFill>
                  <a:srgbClr val="000099"/>
                </a:solidFill>
              </a:rPr>
              <a:t>»» </a:t>
            </a:r>
            <a:r>
              <a:rPr lang="en-US" dirty="0">
                <a:solidFill>
                  <a:srgbClr val="000099"/>
                </a:solidFill>
                <a:hlinkClick r:id="rId7"/>
              </a:rPr>
              <a:t>https://</a:t>
            </a:r>
            <a:r>
              <a:rPr lang="en-US" dirty="0" smtClean="0">
                <a:solidFill>
                  <a:srgbClr val="000099"/>
                </a:solidFill>
                <a:hlinkClick r:id="rId7"/>
              </a:rPr>
              <a:t>vk.com/otvaga93</a:t>
            </a:r>
            <a:r>
              <a:rPr lang="ru-RU" dirty="0" smtClean="0">
                <a:solidFill>
                  <a:srgbClr val="000099"/>
                </a:solidFill>
              </a:rPr>
              <a:t> </a:t>
            </a:r>
          </a:p>
          <a:p>
            <a:r>
              <a:rPr lang="ru-RU" dirty="0" smtClean="0">
                <a:solidFill>
                  <a:srgbClr val="000099"/>
                </a:solidFill>
              </a:rPr>
              <a:t>группа </a:t>
            </a:r>
            <a:r>
              <a:rPr lang="ru-RU" dirty="0">
                <a:solidFill>
                  <a:srgbClr val="000099"/>
                </a:solidFill>
              </a:rPr>
              <a:t>в ВК «Волонтеры «Планета 93» </a:t>
            </a:r>
            <a:r>
              <a:rPr lang="ru-RU" u="sng" dirty="0">
                <a:solidFill>
                  <a:srgbClr val="000099"/>
                </a:solidFill>
                <a:hlinkClick r:id="rId8"/>
              </a:rPr>
              <a:t>https://</a:t>
            </a:r>
            <a:r>
              <a:rPr lang="ru-RU" u="sng" dirty="0" smtClean="0">
                <a:solidFill>
                  <a:srgbClr val="000099"/>
                </a:solidFill>
                <a:hlinkClick r:id="rId8"/>
              </a:rPr>
              <a:t>vk.com/volunteersschool93</a:t>
            </a:r>
            <a:r>
              <a:rPr lang="ru-RU" b="1" dirty="0" smtClean="0">
                <a:solidFill>
                  <a:srgbClr val="000099"/>
                </a:solidFill>
              </a:rPr>
              <a:t> </a:t>
            </a:r>
            <a:endParaRPr lang="ru-RU" dirty="0">
              <a:solidFill>
                <a:srgbClr val="000099"/>
              </a:solidFill>
            </a:endParaRPr>
          </a:p>
          <a:p>
            <a:r>
              <a:rPr lang="ru-RU" dirty="0">
                <a:solidFill>
                  <a:srgbClr val="000099"/>
                </a:solidFill>
              </a:rPr>
              <a:t>группа в ВК «РДШ МБУ «Школа № 93» </a:t>
            </a:r>
            <a:r>
              <a:rPr lang="en-US" dirty="0">
                <a:solidFill>
                  <a:srgbClr val="000099"/>
                </a:solidFill>
                <a:hlinkClick r:id="rId9"/>
              </a:rPr>
              <a:t>https://</a:t>
            </a:r>
            <a:r>
              <a:rPr lang="en-US" dirty="0" smtClean="0">
                <a:solidFill>
                  <a:srgbClr val="000099"/>
                </a:solidFill>
                <a:hlinkClick r:id="rId9"/>
              </a:rPr>
              <a:t>vk.com/aktiwplaneta93</a:t>
            </a:r>
            <a:r>
              <a:rPr lang="ru-RU" dirty="0" smtClean="0">
                <a:solidFill>
                  <a:srgbClr val="000099"/>
                </a:solidFill>
              </a:rPr>
              <a:t>  </a:t>
            </a:r>
            <a:endParaRPr lang="ru-RU" dirty="0">
              <a:solidFill>
                <a:srgbClr val="000099"/>
              </a:solidFill>
            </a:endParaRPr>
          </a:p>
          <a:p>
            <a:r>
              <a:rPr lang="ru-RU" dirty="0">
                <a:solidFill>
                  <a:srgbClr val="000099"/>
                </a:solidFill>
              </a:rPr>
              <a:t>группа в ВК МБУ « Школа № 93» </a:t>
            </a:r>
            <a:r>
              <a:rPr lang="ru-RU" u="sng" dirty="0">
                <a:solidFill>
                  <a:srgbClr val="EA0000"/>
                </a:solidFill>
                <a:hlinkClick r:id="rId10"/>
              </a:rPr>
              <a:t>https://</a:t>
            </a:r>
            <a:r>
              <a:rPr lang="ru-RU" u="sng" dirty="0" smtClean="0">
                <a:solidFill>
                  <a:srgbClr val="EA0000"/>
                </a:solidFill>
                <a:hlinkClick r:id="rId10"/>
              </a:rPr>
              <a:t>vk.com/mbu93</a:t>
            </a:r>
            <a:endParaRPr lang="ru-RU" dirty="0">
              <a:solidFill>
                <a:srgbClr val="EA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87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270" y="1935738"/>
            <a:ext cx="91478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«Музейные практики»,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«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Формула Отваги. Юнармейцы» 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«Образовательный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туризм. Тольятти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+»,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ru-RU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«Социальное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творчество» 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 «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К защите Отечества готов!» 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196" name="Picture 4" descr="D:\фотографии\20-21\юнармия\с борисовым\IMG_20201103_1511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8" t="26256" r="36607" b="12883"/>
          <a:stretch/>
        </p:blipFill>
        <p:spPr bwMode="auto">
          <a:xfrm>
            <a:off x="2058237" y="4171292"/>
            <a:ext cx="2130045" cy="2138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4" name="Picture 2" descr="D:\гражданин\20-21\музей для сайта\фото\bckJUh4VjS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33"/>
          <a:stretch/>
        </p:blipFill>
        <p:spPr bwMode="auto">
          <a:xfrm>
            <a:off x="114021" y="4171292"/>
            <a:ext cx="1825942" cy="2114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 descr="D:\гражданин\20-21\музей для сайта\фото\фото\IMG_295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" t="3482" r="17926" b="7451"/>
          <a:stretch/>
        </p:blipFill>
        <p:spPr bwMode="auto">
          <a:xfrm>
            <a:off x="6522733" y="4159744"/>
            <a:ext cx="2537224" cy="2149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6" descr="D:\фотографии\фото 15-16\ВНЕУРОЧКА НОЯБРЬ\DSC0772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7" t="11151" r="14972"/>
          <a:stretch/>
        </p:blipFill>
        <p:spPr bwMode="auto">
          <a:xfrm>
            <a:off x="4290485" y="4171293"/>
            <a:ext cx="2152706" cy="2137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8" name="Прямоугольник 17"/>
          <p:cNvSpPr/>
          <p:nvPr/>
        </p:nvSpPr>
        <p:spPr>
          <a:xfrm>
            <a:off x="-3200" y="-41752"/>
            <a:ext cx="9144000" cy="1742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8887" y="136578"/>
            <a:ext cx="9131730" cy="17008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На базе музея проводятся занятия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по дополнительным общеобразовательным общеразвивающим программам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-15848" y="1670969"/>
            <a:ext cx="9144000" cy="26323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12270" y="0"/>
            <a:ext cx="9131730" cy="273156"/>
            <a:chOff x="-3193699" y="4284060"/>
            <a:chExt cx="2088232" cy="273156"/>
          </a:xfrm>
        </p:grpSpPr>
        <p:sp>
          <p:nvSpPr>
            <p:cNvPr id="22" name="Прямоугольник 25">
              <a:extLst>
                <a:ext uri="{FF2B5EF4-FFF2-40B4-BE49-F238E27FC236}">
                  <a16:creationId xmlns:a16="http://schemas.microsoft.com/office/drawing/2014/main" xmlns="" id="{91066349-F537-4ED3-A8C0-9D2815E453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193699" y="4284060"/>
              <a:ext cx="2088232" cy="2731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1">
                <a:latin typeface="Times New Roman" panose="02020603050405020304" pitchFamily="18" charset="0"/>
              </a:endParaRPr>
            </a:p>
          </p:txBody>
        </p:sp>
        <p:sp>
          <p:nvSpPr>
            <p:cNvPr id="23" name="Прямоугольник 29">
              <a:extLst>
                <a:ext uri="{FF2B5EF4-FFF2-40B4-BE49-F238E27FC236}">
                  <a16:creationId xmlns:a16="http://schemas.microsoft.com/office/drawing/2014/main" xmlns="" id="{1B758C20-EDB9-4E19-9CDD-EB83EC6685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193699" y="4284060"/>
              <a:ext cx="1652797" cy="27315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1">
                <a:latin typeface="Times New Roman" panose="02020603050405020304" pitchFamily="18" charset="0"/>
              </a:endParaRPr>
            </a:p>
          </p:txBody>
        </p:sp>
        <p:sp>
          <p:nvSpPr>
            <p:cNvPr id="24" name="Прямоугольник 33">
              <a:extLst>
                <a:ext uri="{FF2B5EF4-FFF2-40B4-BE49-F238E27FC236}">
                  <a16:creationId xmlns:a16="http://schemas.microsoft.com/office/drawing/2014/main" xmlns="" id="{E9A6605D-E6BE-4547-8DEB-1A3AC4E015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193699" y="4284060"/>
              <a:ext cx="1007984" cy="27315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1">
                <a:latin typeface="Times New Roman" panose="02020603050405020304" pitchFamily="18" charset="0"/>
              </a:endParaRPr>
            </a:p>
          </p:txBody>
        </p:sp>
        <p:sp>
          <p:nvSpPr>
            <p:cNvPr id="25" name="Прямоугольник 37">
              <a:extLst>
                <a:ext uri="{FF2B5EF4-FFF2-40B4-BE49-F238E27FC236}">
                  <a16:creationId xmlns:a16="http://schemas.microsoft.com/office/drawing/2014/main" xmlns="" id="{9EDE7ED6-A8AE-4E9E-802C-EFC175BE70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193699" y="4284060"/>
              <a:ext cx="370582" cy="27315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1"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101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5" b="64870"/>
          <a:stretch/>
        </p:blipFill>
        <p:spPr bwMode="auto">
          <a:xfrm>
            <a:off x="232429" y="6118921"/>
            <a:ext cx="2032157" cy="497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050" name="Picture 2" descr="E:\гражданин\20-21\музей для сайта\Музей\IMG_507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3" b="-1"/>
          <a:stretch/>
        </p:blipFill>
        <p:spPr bwMode="auto">
          <a:xfrm>
            <a:off x="157572" y="2991460"/>
            <a:ext cx="2304256" cy="2823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7" name="Picture 9" descr="E:\гражданин\20-21\музей для сайта\Музей\IMG_53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188" y="2991460"/>
            <a:ext cx="4191112" cy="2794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-25371" y="192122"/>
            <a:ext cx="915887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</a:rPr>
              <a:t>  </a:t>
            </a:r>
            <a:r>
              <a:rPr lang="ru-RU" sz="2400" b="1" dirty="0">
                <a:solidFill>
                  <a:srgbClr val="EA0000"/>
                </a:solidFill>
              </a:rPr>
              <a:t>Историко-краеведческий музейный комплекс </a:t>
            </a:r>
            <a:r>
              <a:rPr lang="ru-RU" sz="2400" b="1" dirty="0" smtClean="0">
                <a:solidFill>
                  <a:srgbClr val="EA0000"/>
                </a:solidFill>
              </a:rPr>
              <a:t>Отваги – 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</a:rPr>
              <a:t>результат исследовательского проекта «Нам отвагу за храбрость вручила страна», реализованного учениками, родителями, педагогами и партнерами школы. </a:t>
            </a:r>
          </a:p>
          <a:p>
            <a:pPr algn="ctr"/>
            <a:r>
              <a:rPr lang="ru-RU" b="1" dirty="0" smtClean="0">
                <a:solidFill>
                  <a:srgbClr val="EA0000"/>
                </a:solidFill>
              </a:rPr>
              <a:t>Музейный </a:t>
            </a:r>
            <a:r>
              <a:rPr lang="ru-RU" b="1" dirty="0">
                <a:solidFill>
                  <a:srgbClr val="EA0000"/>
                </a:solidFill>
              </a:rPr>
              <a:t>комплекс </a:t>
            </a:r>
            <a:r>
              <a:rPr lang="ru-RU" b="1" dirty="0" smtClean="0">
                <a:solidFill>
                  <a:srgbClr val="EA0000"/>
                </a:solidFill>
              </a:rPr>
              <a:t>Отваги включает в себя:</a:t>
            </a:r>
            <a:endParaRPr lang="ru-RU" sz="2400" b="1" dirty="0">
              <a:solidFill>
                <a:srgbClr val="EA0000"/>
              </a:solidFill>
            </a:endParaRPr>
          </a:p>
        </p:txBody>
      </p:sp>
      <p:pic>
        <p:nvPicPr>
          <p:cNvPr id="2059" name="Picture 11" descr="E:\гражданин\20-21\музей для сайта\Музей\IMG_54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5" t="24224" r="29649" b="10909"/>
          <a:stretch/>
        </p:blipFill>
        <p:spPr bwMode="auto">
          <a:xfrm>
            <a:off x="6766731" y="2991460"/>
            <a:ext cx="2388005" cy="2855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Прямоугольник 11"/>
          <p:cNvSpPr/>
          <p:nvPr/>
        </p:nvSpPr>
        <p:spPr>
          <a:xfrm>
            <a:off x="7192138" y="2036951"/>
            <a:ext cx="199143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</a:rPr>
              <a:t>Фонды открытого</a:t>
            </a:r>
          </a:p>
          <a:p>
            <a:pPr algn="just"/>
            <a:r>
              <a:rPr lang="ru-RU" b="1" dirty="0" smtClean="0">
                <a:solidFill>
                  <a:srgbClr val="000099"/>
                </a:solidFill>
              </a:rPr>
              <a:t> хранения</a:t>
            </a:r>
          </a:p>
          <a:p>
            <a:pPr algn="just"/>
            <a:r>
              <a:rPr lang="ru-RU" sz="1600" dirty="0" smtClean="0">
                <a:solidFill>
                  <a:srgbClr val="000099"/>
                </a:solidFill>
              </a:rPr>
              <a:t>созданы 01.09.2007 </a:t>
            </a:r>
            <a:endParaRPr lang="ru-RU" sz="1600" dirty="0">
              <a:solidFill>
                <a:srgbClr val="000099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189" y="1935057"/>
            <a:ext cx="242663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000099"/>
                </a:solidFill>
              </a:rPr>
              <a:t>Памятник – символ медали «За о</a:t>
            </a:r>
            <a:r>
              <a:rPr lang="ru-RU" b="1" dirty="0" smtClean="0">
                <a:solidFill>
                  <a:srgbClr val="000099"/>
                </a:solidFill>
              </a:rPr>
              <a:t>твагу»,</a:t>
            </a:r>
            <a:endParaRPr lang="ru-RU" b="1" dirty="0">
              <a:solidFill>
                <a:srgbClr val="000099"/>
              </a:solidFill>
            </a:endParaRPr>
          </a:p>
          <a:p>
            <a:pPr lvl="0"/>
            <a:r>
              <a:rPr lang="ru-RU" sz="1600" dirty="0" smtClean="0">
                <a:solidFill>
                  <a:srgbClr val="000099"/>
                </a:solidFill>
              </a:rPr>
              <a:t>установлен  27.05.2005 </a:t>
            </a:r>
            <a:endParaRPr lang="ru-RU" sz="1600" dirty="0">
              <a:solidFill>
                <a:srgbClr val="000099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119482" y="2006173"/>
            <a:ext cx="29693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99"/>
                </a:solidFill>
              </a:rPr>
              <a:t>Экспозиция музея </a:t>
            </a:r>
            <a:r>
              <a:rPr lang="ru-RU" b="1" dirty="0" smtClean="0">
                <a:solidFill>
                  <a:srgbClr val="000099"/>
                </a:solidFill>
              </a:rPr>
              <a:t>Отваги постоянная, </a:t>
            </a:r>
          </a:p>
          <a:p>
            <a:pPr algn="just"/>
            <a:r>
              <a:rPr lang="ru-RU" sz="1600" dirty="0" smtClean="0">
                <a:solidFill>
                  <a:srgbClr val="000099"/>
                </a:solidFill>
              </a:rPr>
              <a:t>открыта 01.09.2007 </a:t>
            </a:r>
            <a:endParaRPr lang="ru-RU" sz="1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540272" y="6097320"/>
            <a:ext cx="25076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 smtClean="0">
                <a:solidFill>
                  <a:srgbClr val="000099"/>
                </a:solidFill>
              </a:rPr>
              <a:t>Девиз музея</a:t>
            </a:r>
            <a:r>
              <a:rPr lang="en-US" b="1" dirty="0" smtClean="0">
                <a:solidFill>
                  <a:srgbClr val="000099"/>
                </a:solidFill>
              </a:rPr>
              <a:t> </a:t>
            </a:r>
            <a:r>
              <a:rPr lang="ru-RU" b="1" dirty="0" smtClean="0">
                <a:solidFill>
                  <a:srgbClr val="000099"/>
                </a:solidFill>
              </a:rPr>
              <a:t>Отваги: </a:t>
            </a:r>
            <a:endParaRPr lang="ru-RU" b="1" dirty="0">
              <a:solidFill>
                <a:srgbClr val="000099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026678" y="6061699"/>
            <a:ext cx="40098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>
                <a:solidFill>
                  <a:srgbClr val="EA0000"/>
                </a:solidFill>
              </a:rPr>
              <a:t>«</a:t>
            </a:r>
            <a:r>
              <a:rPr lang="ru-RU" b="1" dirty="0">
                <a:solidFill>
                  <a:srgbClr val="EA0000"/>
                </a:solidFill>
              </a:rPr>
              <a:t>Хочешь </a:t>
            </a:r>
            <a:r>
              <a:rPr lang="ru-RU" b="1" dirty="0" smtClean="0">
                <a:solidFill>
                  <a:srgbClr val="EA0000"/>
                </a:solidFill>
              </a:rPr>
              <a:t>быть отважным –  будь им!»</a:t>
            </a:r>
          </a:p>
        </p:txBody>
      </p:sp>
    </p:spTree>
    <p:extLst>
      <p:ext uri="{BB962C8B-B14F-4D97-AF65-F5344CB8AC3E}">
        <p14:creationId xmlns:p14="http://schemas.microsoft.com/office/powerpoint/2010/main" val="236422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 descr="C:\Users\user\Downloads\2Xeoqq32qd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6" t="8470" r="9531" b="5106"/>
          <a:stretch/>
        </p:blipFill>
        <p:spPr bwMode="auto">
          <a:xfrm>
            <a:off x="35496" y="2544806"/>
            <a:ext cx="2716756" cy="2531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3" descr="C:\Users\user\Downloads\9pqUXUg4d4c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" t="1" r="31839" b="9933"/>
          <a:stretch/>
        </p:blipFill>
        <p:spPr bwMode="auto">
          <a:xfrm>
            <a:off x="201458" y="5157193"/>
            <a:ext cx="1521593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" name="Picture 4" descr="Справка о ранени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538940"/>
            <a:ext cx="3250823" cy="2531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9" name="Прямоугольник 38"/>
          <p:cNvSpPr/>
          <p:nvPr/>
        </p:nvSpPr>
        <p:spPr>
          <a:xfrm>
            <a:off x="13958723" y="6944735"/>
            <a:ext cx="258727" cy="369332"/>
          </a:xfrm>
          <a:prstGeom prst="rect">
            <a:avLst/>
          </a:prstGeom>
          <a:solidFill>
            <a:srgbClr val="C0B8BD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8</a:t>
            </a:r>
            <a:endParaRPr lang="ru-RU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4" name="Picture 3" descr="E:\гражданин\20-21\музей для сайта\Света 02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7" y="4957467"/>
            <a:ext cx="2486342" cy="1864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5" name="Picture 2" descr="IMG_108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" t="3015" r="29228" b="46512"/>
          <a:stretch/>
        </p:blipFill>
        <p:spPr bwMode="auto">
          <a:xfrm>
            <a:off x="3951325" y="5157193"/>
            <a:ext cx="2300242" cy="1656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6" name="Picture 3" descr="IMG_108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609" y="5173673"/>
            <a:ext cx="1256594" cy="968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G:\фотографии\фото с телефона2019\20190412_11203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"/>
          <a:stretch/>
        </p:blipFill>
        <p:spPr bwMode="auto">
          <a:xfrm>
            <a:off x="6148237" y="2551244"/>
            <a:ext cx="2878963" cy="233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-3200" y="-41752"/>
            <a:ext cx="9144000" cy="1742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18887" y="136578"/>
            <a:ext cx="9131730" cy="17008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800" dirty="0"/>
              <a:t>На занятиях ребята знакомятся с материалом, изучают историю страны, области, города, узнают о значимых событиях страны, работают с архивами.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-15848" y="1670969"/>
            <a:ext cx="9144000" cy="26323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12270" y="0"/>
            <a:ext cx="9131730" cy="273156"/>
            <a:chOff x="-3193699" y="4284060"/>
            <a:chExt cx="2088232" cy="273156"/>
          </a:xfrm>
        </p:grpSpPr>
        <p:sp>
          <p:nvSpPr>
            <p:cNvPr id="33" name="Прямоугольник 25">
              <a:extLst>
                <a:ext uri="{FF2B5EF4-FFF2-40B4-BE49-F238E27FC236}">
                  <a16:creationId xmlns:a16="http://schemas.microsoft.com/office/drawing/2014/main" xmlns="" id="{91066349-F537-4ED3-A8C0-9D2815E453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193699" y="4284060"/>
              <a:ext cx="2088232" cy="2731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1">
                <a:latin typeface="Times New Roman" panose="02020603050405020304" pitchFamily="18" charset="0"/>
              </a:endParaRPr>
            </a:p>
          </p:txBody>
        </p:sp>
        <p:sp>
          <p:nvSpPr>
            <p:cNvPr id="34" name="Прямоугольник 29">
              <a:extLst>
                <a:ext uri="{FF2B5EF4-FFF2-40B4-BE49-F238E27FC236}">
                  <a16:creationId xmlns:a16="http://schemas.microsoft.com/office/drawing/2014/main" xmlns="" id="{1B758C20-EDB9-4E19-9CDD-EB83EC6685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193699" y="4284060"/>
              <a:ext cx="1652797" cy="27315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1">
                <a:latin typeface="Times New Roman" panose="02020603050405020304" pitchFamily="18" charset="0"/>
              </a:endParaRPr>
            </a:p>
          </p:txBody>
        </p:sp>
        <p:sp>
          <p:nvSpPr>
            <p:cNvPr id="35" name="Прямоугольник 33">
              <a:extLst>
                <a:ext uri="{FF2B5EF4-FFF2-40B4-BE49-F238E27FC236}">
                  <a16:creationId xmlns:a16="http://schemas.microsoft.com/office/drawing/2014/main" xmlns="" id="{E9A6605D-E6BE-4547-8DEB-1A3AC4E015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193699" y="4284060"/>
              <a:ext cx="1007984" cy="27315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1">
                <a:latin typeface="Times New Roman" panose="02020603050405020304" pitchFamily="18" charset="0"/>
              </a:endParaRPr>
            </a:p>
          </p:txBody>
        </p:sp>
        <p:sp>
          <p:nvSpPr>
            <p:cNvPr id="36" name="Прямоугольник 37">
              <a:extLst>
                <a:ext uri="{FF2B5EF4-FFF2-40B4-BE49-F238E27FC236}">
                  <a16:creationId xmlns:a16="http://schemas.microsoft.com/office/drawing/2014/main" xmlns="" id="{9EDE7ED6-A8AE-4E9E-802C-EFC175BE70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193699" y="4284060"/>
              <a:ext cx="370582" cy="27315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1"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828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1115616" y="-57001"/>
            <a:ext cx="76670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EA0000"/>
                </a:solidFill>
              </a:rPr>
              <a:t>Уникальные экспонаты экспозиции музея </a:t>
            </a:r>
            <a:r>
              <a:rPr lang="ru-RU" sz="2400" b="1" dirty="0" smtClean="0">
                <a:solidFill>
                  <a:srgbClr val="EA0000"/>
                </a:solidFill>
              </a:rPr>
              <a:t>Отваги</a:t>
            </a:r>
            <a:endParaRPr lang="ru-RU" sz="2400" b="1" dirty="0">
              <a:solidFill>
                <a:srgbClr val="EA0000"/>
              </a:solidFill>
            </a:endParaRPr>
          </a:p>
        </p:txBody>
      </p:sp>
      <p:pic>
        <p:nvPicPr>
          <p:cNvPr id="3074" name="Picture 2" descr="G:\гражданин\20-21\музей для сайта\фото\photo_2021-06-04_13-18-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8" t="22640" r="10331" b="22800"/>
          <a:stretch/>
        </p:blipFill>
        <p:spPr bwMode="auto">
          <a:xfrm>
            <a:off x="60953" y="418588"/>
            <a:ext cx="4583056" cy="2311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" name="Прямоугольник 15"/>
          <p:cNvSpPr/>
          <p:nvPr/>
        </p:nvSpPr>
        <p:spPr>
          <a:xfrm>
            <a:off x="0" y="2708920"/>
            <a:ext cx="47189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</a:rPr>
              <a:t>Медали </a:t>
            </a:r>
            <a:r>
              <a:rPr lang="ru-RU" b="1" dirty="0">
                <a:solidFill>
                  <a:srgbClr val="000099"/>
                </a:solidFill>
              </a:rPr>
              <a:t>«За отвагу» образца 1937 года, 1943 года,  1991 </a:t>
            </a:r>
            <a:r>
              <a:rPr lang="ru-RU" b="1" dirty="0" smtClean="0">
                <a:solidFill>
                  <a:srgbClr val="000099"/>
                </a:solidFill>
              </a:rPr>
              <a:t>года</a:t>
            </a:r>
            <a:r>
              <a:rPr lang="ru-RU" b="1" dirty="0">
                <a:solidFill>
                  <a:srgbClr val="000099"/>
                </a:solidFill>
              </a:rPr>
              <a:t>. </a:t>
            </a:r>
            <a:r>
              <a:rPr lang="ru-RU" dirty="0">
                <a:solidFill>
                  <a:srgbClr val="000099"/>
                </a:solidFill>
              </a:rPr>
              <a:t>Первыми награжденными медалью «За отвагу» были </a:t>
            </a:r>
            <a:r>
              <a:rPr lang="ru-RU" dirty="0" smtClean="0">
                <a:solidFill>
                  <a:srgbClr val="000099"/>
                </a:solidFill>
              </a:rPr>
              <a:t>пограничники.</a:t>
            </a:r>
            <a:endParaRPr lang="ru-RU" dirty="0">
              <a:solidFill>
                <a:srgbClr val="000099"/>
              </a:solidFill>
            </a:endParaRPr>
          </a:p>
        </p:txBody>
      </p:sp>
      <p:pic>
        <p:nvPicPr>
          <p:cNvPr id="3" name="Picture 2" descr="D:\гражданин\20-21\музей для сайта\фото\IMG_029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0"/>
          <a:stretch/>
        </p:blipFill>
        <p:spPr bwMode="auto">
          <a:xfrm rot="5400000">
            <a:off x="1156438" y="3597242"/>
            <a:ext cx="2016501" cy="2112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" name="Picture 4" descr="D:\гражданин\20-21\музей для сайта\фото\IMG_03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" t="15350" r="47650" b="1454"/>
          <a:stretch/>
        </p:blipFill>
        <p:spPr bwMode="auto">
          <a:xfrm>
            <a:off x="4716016" y="412759"/>
            <a:ext cx="2165385" cy="2319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2" name="Picture 2" descr="D:\гражданин\20-21\музей для сайта\фото\IMG_03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4" t="5671" r="23965" b="12738"/>
          <a:stretch/>
        </p:blipFill>
        <p:spPr bwMode="auto">
          <a:xfrm>
            <a:off x="6931751" y="404664"/>
            <a:ext cx="2146159" cy="2325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3" name="Прямоугольник 22"/>
          <p:cNvSpPr/>
          <p:nvPr/>
        </p:nvSpPr>
        <p:spPr>
          <a:xfrm>
            <a:off x="4906200" y="2708920"/>
            <a:ext cx="42222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99"/>
                </a:solidFill>
              </a:rPr>
              <a:t>Макет </a:t>
            </a:r>
            <a:r>
              <a:rPr lang="ru-RU" b="1" dirty="0">
                <a:solidFill>
                  <a:srgbClr val="000099"/>
                </a:solidFill>
              </a:rPr>
              <a:t>пограничного столба </a:t>
            </a:r>
            <a:r>
              <a:rPr lang="ru-RU" b="1" dirty="0" smtClean="0">
                <a:solidFill>
                  <a:srgbClr val="000099"/>
                </a:solidFill>
              </a:rPr>
              <a:t>с </a:t>
            </a:r>
            <a:r>
              <a:rPr lang="ru-RU" b="1" dirty="0">
                <a:solidFill>
                  <a:srgbClr val="000099"/>
                </a:solidFill>
              </a:rPr>
              <a:t>гербом СССР,</a:t>
            </a:r>
            <a:r>
              <a:rPr lang="ru-RU" dirty="0">
                <a:solidFill>
                  <a:srgbClr val="000099"/>
                </a:solidFill>
              </a:rPr>
              <a:t> дар музея Погранвойск КГБ </a:t>
            </a:r>
            <a:r>
              <a:rPr lang="ru-RU" dirty="0" smtClean="0">
                <a:solidFill>
                  <a:srgbClr val="000099"/>
                </a:solidFill>
              </a:rPr>
              <a:t>СССР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5646546"/>
            <a:ext cx="43683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 smtClean="0">
                <a:solidFill>
                  <a:srgbClr val="000099"/>
                </a:solidFill>
              </a:rPr>
              <a:t>Первый </a:t>
            </a:r>
            <a:r>
              <a:rPr lang="ru-RU" b="1" dirty="0">
                <a:solidFill>
                  <a:srgbClr val="000099"/>
                </a:solidFill>
              </a:rPr>
              <a:t>экспонат </a:t>
            </a:r>
            <a:r>
              <a:rPr lang="ru-RU" b="1" dirty="0" smtClean="0">
                <a:solidFill>
                  <a:srgbClr val="000099"/>
                </a:solidFill>
              </a:rPr>
              <a:t>музея Отваги – </a:t>
            </a:r>
          </a:p>
          <a:p>
            <a:pPr lvl="0" algn="just"/>
            <a:r>
              <a:rPr lang="ru-RU" b="1" dirty="0" smtClean="0">
                <a:solidFill>
                  <a:srgbClr val="000099"/>
                </a:solidFill>
              </a:rPr>
              <a:t>сувенирная </a:t>
            </a:r>
            <a:r>
              <a:rPr lang="ru-RU" b="1" dirty="0">
                <a:solidFill>
                  <a:srgbClr val="000099"/>
                </a:solidFill>
              </a:rPr>
              <a:t>композиция «Пограничник с собакой</a:t>
            </a:r>
            <a:r>
              <a:rPr lang="ru-RU" b="1" dirty="0" smtClean="0">
                <a:solidFill>
                  <a:srgbClr val="000099"/>
                </a:solidFill>
              </a:rPr>
              <a:t>», </a:t>
            </a:r>
            <a:r>
              <a:rPr lang="ru-RU" dirty="0">
                <a:solidFill>
                  <a:srgbClr val="000099"/>
                </a:solidFill>
              </a:rPr>
              <a:t>дар </a:t>
            </a:r>
            <a:r>
              <a:rPr lang="ru-RU" b="1" dirty="0" smtClean="0">
                <a:solidFill>
                  <a:srgbClr val="EA0000"/>
                </a:solidFill>
              </a:rPr>
              <a:t>партнера</a:t>
            </a:r>
            <a:r>
              <a:rPr lang="ru-RU" dirty="0" smtClean="0">
                <a:solidFill>
                  <a:srgbClr val="000099"/>
                </a:solidFill>
              </a:rPr>
              <a:t> – пограничника запаса, </a:t>
            </a:r>
            <a:r>
              <a:rPr lang="ru-RU" dirty="0">
                <a:solidFill>
                  <a:srgbClr val="000099"/>
                </a:solidFill>
              </a:rPr>
              <a:t>майора Н.Н. </a:t>
            </a:r>
            <a:r>
              <a:rPr lang="ru-RU" dirty="0" err="1" smtClean="0">
                <a:solidFill>
                  <a:srgbClr val="000099"/>
                </a:solidFill>
              </a:rPr>
              <a:t>Обдирщикова</a:t>
            </a:r>
            <a:r>
              <a:rPr lang="ru-RU" dirty="0" smtClean="0">
                <a:solidFill>
                  <a:srgbClr val="000099"/>
                </a:solidFill>
              </a:rPr>
              <a:t>.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99992" y="5408056"/>
            <a:ext cx="46122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 smtClean="0">
                <a:solidFill>
                  <a:srgbClr val="000099"/>
                </a:solidFill>
              </a:rPr>
              <a:t>«Книга отважных» </a:t>
            </a:r>
            <a:r>
              <a:rPr lang="ru-RU" dirty="0" smtClean="0">
                <a:solidFill>
                  <a:srgbClr val="000099"/>
                </a:solidFill>
              </a:rPr>
              <a:t>с воспоминаниями участников боевых </a:t>
            </a:r>
            <a:r>
              <a:rPr lang="ru-RU" dirty="0">
                <a:solidFill>
                  <a:srgbClr val="000099"/>
                </a:solidFill>
              </a:rPr>
              <a:t>событий разных </a:t>
            </a:r>
            <a:r>
              <a:rPr lang="ru-RU" dirty="0" smtClean="0">
                <a:solidFill>
                  <a:srgbClr val="000099"/>
                </a:solidFill>
              </a:rPr>
              <a:t>времен, жителей Тольятти, награжденных медалью «За отвагу» (часть </a:t>
            </a:r>
            <a:r>
              <a:rPr lang="ru-RU" dirty="0">
                <a:solidFill>
                  <a:srgbClr val="000099"/>
                </a:solidFill>
                <a:hlinkClick r:id="rId6"/>
              </a:rPr>
              <a:t>1</a:t>
            </a:r>
            <a:r>
              <a:rPr lang="ru-RU" dirty="0">
                <a:solidFill>
                  <a:srgbClr val="000099"/>
                </a:solidFill>
              </a:rPr>
              <a:t>-</a:t>
            </a:r>
            <a:r>
              <a:rPr lang="ru-RU" dirty="0">
                <a:solidFill>
                  <a:srgbClr val="000099"/>
                </a:solidFill>
                <a:hlinkClick r:id="rId7"/>
              </a:rPr>
              <a:t>2</a:t>
            </a:r>
            <a:r>
              <a:rPr lang="ru-RU" dirty="0">
                <a:solidFill>
                  <a:srgbClr val="000099"/>
                </a:solidFill>
              </a:rPr>
              <a:t>-</a:t>
            </a:r>
            <a:r>
              <a:rPr lang="ru-RU" dirty="0">
                <a:solidFill>
                  <a:srgbClr val="000099"/>
                </a:solidFill>
                <a:hlinkClick r:id="rId8"/>
              </a:rPr>
              <a:t>3</a:t>
            </a:r>
            <a:r>
              <a:rPr lang="ru-RU" dirty="0" smtClean="0">
                <a:solidFill>
                  <a:srgbClr val="000099"/>
                </a:solidFill>
              </a:rPr>
              <a:t>). Собраны учениками, педагогами школ  г. Тольятти.</a:t>
            </a:r>
            <a:endParaRPr lang="ru-RU" dirty="0">
              <a:solidFill>
                <a:srgbClr val="000099"/>
              </a:solidFill>
            </a:endParaRPr>
          </a:p>
        </p:txBody>
      </p:sp>
      <p:pic>
        <p:nvPicPr>
          <p:cNvPr id="4098" name="Picture 2" descr="D:\гражданин\20-21\музей для сайта\книга отважных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192" y="3400986"/>
            <a:ext cx="3273856" cy="2044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0221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260648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Уникальные экспонаты </a:t>
            </a:r>
            <a:r>
              <a:rPr lang="ru-RU" b="1" dirty="0">
                <a:solidFill>
                  <a:srgbClr val="EA0000"/>
                </a:solidFill>
              </a:rPr>
              <a:t>времен Великой Отечественной </a:t>
            </a:r>
            <a:r>
              <a:rPr lang="ru-RU" b="1" dirty="0" smtClean="0">
                <a:solidFill>
                  <a:srgbClr val="EA0000"/>
                </a:solidFill>
              </a:rPr>
              <a:t>войны, </a:t>
            </a:r>
            <a:r>
              <a:rPr lang="ru-RU" dirty="0" smtClean="0">
                <a:solidFill>
                  <a:srgbClr val="000099"/>
                </a:solidFill>
              </a:rPr>
              <a:t>переданные </a:t>
            </a:r>
            <a:r>
              <a:rPr lang="ru-RU" dirty="0">
                <a:solidFill>
                  <a:srgbClr val="000099"/>
                </a:solidFill>
              </a:rPr>
              <a:t>братом Баранова </a:t>
            </a:r>
            <a:r>
              <a:rPr lang="ru-RU" dirty="0" smtClean="0">
                <a:solidFill>
                  <a:srgbClr val="000099"/>
                </a:solidFill>
              </a:rPr>
              <a:t>Михаила Ивановича, героя-земляка, участника </a:t>
            </a:r>
            <a:r>
              <a:rPr lang="ru-RU" dirty="0">
                <a:solidFill>
                  <a:srgbClr val="000099"/>
                </a:solidFill>
              </a:rPr>
              <a:t>Великой Отечественной войны, </a:t>
            </a:r>
            <a:r>
              <a:rPr lang="ru-RU" dirty="0" smtClean="0">
                <a:solidFill>
                  <a:srgbClr val="000099"/>
                </a:solidFill>
              </a:rPr>
              <a:t>награжденного </a:t>
            </a:r>
            <a:r>
              <a:rPr lang="ru-RU" dirty="0">
                <a:solidFill>
                  <a:srgbClr val="000099"/>
                </a:solidFill>
              </a:rPr>
              <a:t>медалью «За отвагу</a:t>
            </a:r>
            <a:r>
              <a:rPr lang="ru-RU" dirty="0" smtClean="0">
                <a:solidFill>
                  <a:srgbClr val="000099"/>
                </a:solidFill>
              </a:rPr>
              <a:t>»:</a:t>
            </a:r>
            <a:endParaRPr lang="ru-RU" b="1" dirty="0">
              <a:solidFill>
                <a:srgbClr val="000099"/>
              </a:solidFill>
            </a:endParaRPr>
          </a:p>
          <a:p>
            <a:pPr algn="just"/>
            <a:r>
              <a:rPr lang="ru-RU" b="1" dirty="0" smtClean="0">
                <a:solidFill>
                  <a:srgbClr val="000099"/>
                </a:solidFill>
              </a:rPr>
              <a:t>довоенная фотография </a:t>
            </a:r>
            <a:r>
              <a:rPr lang="ru-RU" b="1" dirty="0">
                <a:solidFill>
                  <a:srgbClr val="000099"/>
                </a:solidFill>
              </a:rPr>
              <a:t>Баранова М.И. в возрасте 16 лет </a:t>
            </a:r>
            <a:r>
              <a:rPr lang="ru-RU" b="1" dirty="0" smtClean="0">
                <a:solidFill>
                  <a:srgbClr val="000099"/>
                </a:solidFill>
              </a:rPr>
              <a:t>(1); извещение </a:t>
            </a:r>
            <a:r>
              <a:rPr lang="ru-RU" b="1" dirty="0">
                <a:solidFill>
                  <a:srgbClr val="000099"/>
                </a:solidFill>
              </a:rPr>
              <a:t>о смерти </a:t>
            </a:r>
            <a:r>
              <a:rPr lang="ru-RU" b="1" dirty="0" smtClean="0">
                <a:solidFill>
                  <a:srgbClr val="000099"/>
                </a:solidFill>
              </a:rPr>
              <a:t>(2); дубликат удостоверения к </a:t>
            </a:r>
            <a:r>
              <a:rPr lang="ru-RU" b="1" dirty="0">
                <a:solidFill>
                  <a:srgbClr val="000099"/>
                </a:solidFill>
              </a:rPr>
              <a:t>медали «За отвагу» </a:t>
            </a:r>
            <a:r>
              <a:rPr lang="ru-RU" b="1" dirty="0" smtClean="0">
                <a:solidFill>
                  <a:srgbClr val="000099"/>
                </a:solidFill>
              </a:rPr>
              <a:t>(3), письмо (4) </a:t>
            </a:r>
            <a:r>
              <a:rPr lang="ru-RU" dirty="0" smtClean="0">
                <a:solidFill>
                  <a:srgbClr val="000099"/>
                </a:solidFill>
              </a:rPr>
              <a:t>с </a:t>
            </a:r>
            <a:r>
              <a:rPr lang="ru-RU" dirty="0">
                <a:solidFill>
                  <a:srgbClr val="000099"/>
                </a:solidFill>
              </a:rPr>
              <a:t>описанием </a:t>
            </a:r>
            <a:r>
              <a:rPr lang="ru-RU" dirty="0" smtClean="0">
                <a:solidFill>
                  <a:srgbClr val="000099"/>
                </a:solidFill>
              </a:rPr>
              <a:t>подвига </a:t>
            </a:r>
            <a:r>
              <a:rPr lang="ru-RU" dirty="0">
                <a:solidFill>
                  <a:srgbClr val="000099"/>
                </a:solidFill>
              </a:rPr>
              <a:t>Баранова </a:t>
            </a:r>
            <a:r>
              <a:rPr lang="ru-RU" dirty="0" smtClean="0">
                <a:solidFill>
                  <a:srgbClr val="000099"/>
                </a:solidFill>
              </a:rPr>
              <a:t>М.И. от однополчан</a:t>
            </a:r>
            <a:r>
              <a:rPr lang="ru-RU" b="1" dirty="0" smtClean="0">
                <a:solidFill>
                  <a:srgbClr val="000099"/>
                </a:solidFill>
              </a:rPr>
              <a:t> </a:t>
            </a:r>
            <a:r>
              <a:rPr lang="ru-RU" dirty="0" smtClean="0">
                <a:solidFill>
                  <a:srgbClr val="000099"/>
                </a:solidFill>
              </a:rPr>
              <a:t>его</a:t>
            </a:r>
            <a:r>
              <a:rPr lang="ru-RU" b="1" dirty="0" smtClean="0">
                <a:solidFill>
                  <a:srgbClr val="000099"/>
                </a:solidFill>
              </a:rPr>
              <a:t> </a:t>
            </a:r>
            <a:r>
              <a:rPr lang="ru-RU" dirty="0" smtClean="0">
                <a:solidFill>
                  <a:srgbClr val="000099"/>
                </a:solidFill>
              </a:rPr>
              <a:t>родителям, восстановлено активистами музея Отваги. 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10" name="Picture 3" descr="D:\фотографии\фото архив школы 93 тольятти\2005-2006 гражданин\материал для работы\экспонаты музея 1\P421007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" t="7932" r="6605" b="10314"/>
          <a:stretch/>
        </p:blipFill>
        <p:spPr bwMode="auto">
          <a:xfrm rot="5400000">
            <a:off x="1782184" y="2238219"/>
            <a:ext cx="1982767" cy="14531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8" descr="D:\фотографии\фото архив школы 93 тольятти\2005-2006 гражданин\материал для работы\экспонаты музея 1\P42100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8" t="15707" r="9317" b="23894"/>
          <a:stretch/>
        </p:blipFill>
        <p:spPr bwMode="auto">
          <a:xfrm>
            <a:off x="3798600" y="1976424"/>
            <a:ext cx="3116579" cy="1982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Рисунок 13" descr="D:\ГРАЖДАНИН 2020-2021\927 ОБл конкурс Герои Отечества  Лучший музей областной конкурс\ВОВ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1" t="22263" r="69178" b="54151"/>
          <a:stretch/>
        </p:blipFill>
        <p:spPr bwMode="auto">
          <a:xfrm>
            <a:off x="117187" y="1973397"/>
            <a:ext cx="1625504" cy="1985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284136" y="3589858"/>
            <a:ext cx="215993" cy="369332"/>
          </a:xfrm>
          <a:prstGeom prst="rect">
            <a:avLst/>
          </a:prstGeom>
          <a:solidFill>
            <a:srgbClr val="BCC7E2">
              <a:alpha val="69804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endParaRPr lang="ru-RU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71192" y="-57001"/>
            <a:ext cx="76670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EA0000"/>
                </a:solidFill>
              </a:rPr>
              <a:t>Уникальные экспонаты экспозиции музея </a:t>
            </a:r>
            <a:r>
              <a:rPr lang="ru-RU" sz="2400" b="1" dirty="0" smtClean="0">
                <a:solidFill>
                  <a:srgbClr val="EA0000"/>
                </a:solidFill>
              </a:rPr>
              <a:t>Отваги</a:t>
            </a:r>
            <a:endParaRPr lang="ru-RU" sz="2400" b="1" dirty="0">
              <a:solidFill>
                <a:srgbClr val="EA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803548" y="3572893"/>
            <a:ext cx="215993" cy="369332"/>
          </a:xfrm>
          <a:prstGeom prst="rect">
            <a:avLst/>
          </a:prstGeom>
          <a:solidFill>
            <a:srgbClr val="BCC7E2">
              <a:alpha val="69804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  <a:endParaRPr lang="ru-RU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526697" y="3576709"/>
            <a:ext cx="215993" cy="369332"/>
          </a:xfrm>
          <a:prstGeom prst="rect">
            <a:avLst/>
          </a:prstGeom>
          <a:solidFill>
            <a:srgbClr val="BCC7E2">
              <a:alpha val="69804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ru-RU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339752" y="5373216"/>
            <a:ext cx="68042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EA0000"/>
                </a:solidFill>
              </a:rPr>
              <a:t>Уникальные экспонаты</a:t>
            </a:r>
            <a:r>
              <a:rPr lang="ru-RU" b="1" dirty="0" smtClean="0">
                <a:solidFill>
                  <a:srgbClr val="FF0000"/>
                </a:solidFill>
              </a:rPr>
              <a:t>:</a:t>
            </a:r>
            <a:r>
              <a:rPr lang="ru-RU" b="1" dirty="0" smtClean="0">
                <a:solidFill>
                  <a:srgbClr val="000099"/>
                </a:solidFill>
              </a:rPr>
              <a:t> </a:t>
            </a:r>
            <a:r>
              <a:rPr lang="ru-RU" b="1" dirty="0">
                <a:solidFill>
                  <a:srgbClr val="000099"/>
                </a:solidFill>
              </a:rPr>
              <a:t>мина минометная, 82 мм </a:t>
            </a:r>
            <a:r>
              <a:rPr lang="ru-RU" b="1" dirty="0" smtClean="0">
                <a:solidFill>
                  <a:srgbClr val="000099"/>
                </a:solidFill>
              </a:rPr>
              <a:t>(5), </a:t>
            </a:r>
            <a:r>
              <a:rPr lang="ru-RU" b="1" dirty="0">
                <a:solidFill>
                  <a:srgbClr val="000099"/>
                </a:solidFill>
              </a:rPr>
              <a:t>четырехгранный штык-нож образца 1936 года </a:t>
            </a:r>
            <a:r>
              <a:rPr lang="ru-RU" b="1" dirty="0" smtClean="0">
                <a:solidFill>
                  <a:srgbClr val="000099"/>
                </a:solidFill>
              </a:rPr>
              <a:t>(6), шлем-каска </a:t>
            </a:r>
            <a:r>
              <a:rPr lang="ru-RU" b="1" dirty="0">
                <a:solidFill>
                  <a:srgbClr val="000099"/>
                </a:solidFill>
              </a:rPr>
              <a:t>образца 1936 года </a:t>
            </a:r>
            <a:r>
              <a:rPr lang="ru-RU" b="1" dirty="0" smtClean="0">
                <a:solidFill>
                  <a:srgbClr val="000099"/>
                </a:solidFill>
              </a:rPr>
              <a:t>(7). </a:t>
            </a:r>
            <a:r>
              <a:rPr lang="ru-RU" dirty="0" smtClean="0">
                <a:solidFill>
                  <a:srgbClr val="000099"/>
                </a:solidFill>
              </a:rPr>
              <a:t>Использовались во время Великой Отечественной войны 1941-1945 гг. </a:t>
            </a:r>
            <a:r>
              <a:rPr lang="ru-RU" b="1" dirty="0" smtClean="0">
                <a:solidFill>
                  <a:srgbClr val="000099"/>
                </a:solidFill>
              </a:rPr>
              <a:t>Письма</a:t>
            </a:r>
            <a:r>
              <a:rPr lang="ru-RU" dirty="0" smtClean="0">
                <a:solidFill>
                  <a:srgbClr val="000099"/>
                </a:solidFill>
              </a:rPr>
              <a:t> </a:t>
            </a:r>
            <a:r>
              <a:rPr lang="ru-RU" b="1" dirty="0" smtClean="0">
                <a:solidFill>
                  <a:srgbClr val="000099"/>
                </a:solidFill>
              </a:rPr>
              <a:t>(8) </a:t>
            </a:r>
            <a:r>
              <a:rPr lang="ru-RU" dirty="0" smtClean="0">
                <a:solidFill>
                  <a:srgbClr val="000099"/>
                </a:solidFill>
              </a:rPr>
              <a:t>участников Великой </a:t>
            </a:r>
            <a:r>
              <a:rPr lang="ru-RU" dirty="0">
                <a:solidFill>
                  <a:srgbClr val="000099"/>
                </a:solidFill>
              </a:rPr>
              <a:t>Отечественной войны, </a:t>
            </a:r>
            <a:r>
              <a:rPr lang="ru-RU" dirty="0" smtClean="0">
                <a:solidFill>
                  <a:srgbClr val="000099"/>
                </a:solidFill>
              </a:rPr>
              <a:t> переданы в дар родственниками ветеранов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23" name="Picture 2" descr="D:\гражданин\20-21\музей для сайта\письма 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6" b="37744"/>
          <a:stretch/>
        </p:blipFill>
        <p:spPr bwMode="auto">
          <a:xfrm>
            <a:off x="5446463" y="4016501"/>
            <a:ext cx="3369418" cy="1368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4" name="Picture 6" descr="D:\фотографии\фото архив школы 93 тольятти\2005-2006 гражданин\материал для работы\экспонаты музея 1\P421000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2" t="34525" r="9258" b="21990"/>
          <a:stretch/>
        </p:blipFill>
        <p:spPr bwMode="auto">
          <a:xfrm rot="16200000">
            <a:off x="400386" y="4812289"/>
            <a:ext cx="2684612" cy="1117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5" name="Picture 2" descr="D:\фотографии\фото архив школы 93 тольятти\2005-2006 гражданин\материал для работы\экспонаты музея 1\P421000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2" t="16559" r="6772" b="20185"/>
          <a:stretch/>
        </p:blipFill>
        <p:spPr bwMode="auto">
          <a:xfrm>
            <a:off x="2591460" y="4019611"/>
            <a:ext cx="2414279" cy="1383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6" name="Picture 3" descr="D:\фотографии\фото архив школы 93 тольятти\2005-2006 гражданин\материал для работы\экспонаты музея 1\экспонаты\музейные экспонаты 02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6" t="18588" r="8649" b="25902"/>
          <a:stretch/>
        </p:blipFill>
        <p:spPr bwMode="auto">
          <a:xfrm rot="5400000">
            <a:off x="-722845" y="4836533"/>
            <a:ext cx="2676034" cy="1042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8" name="Прямоугольник 27"/>
          <p:cNvSpPr/>
          <p:nvPr/>
        </p:nvSpPr>
        <p:spPr>
          <a:xfrm>
            <a:off x="-2341752" y="7165385"/>
            <a:ext cx="278435" cy="369332"/>
          </a:xfrm>
          <a:prstGeom prst="rect">
            <a:avLst/>
          </a:prstGeom>
          <a:solidFill>
            <a:srgbClr val="C0B8BD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</a:t>
            </a:r>
            <a:endParaRPr lang="ru-RU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924529" y="6312938"/>
            <a:ext cx="224180" cy="369332"/>
          </a:xfrm>
          <a:prstGeom prst="rect">
            <a:avLst/>
          </a:prstGeom>
          <a:solidFill>
            <a:srgbClr val="BCC7E2">
              <a:alpha val="69804"/>
            </a:srgbClr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</a:t>
            </a:r>
            <a:endParaRPr lang="ru-RU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184093" y="6326314"/>
            <a:ext cx="219222" cy="369332"/>
          </a:xfrm>
          <a:prstGeom prst="rect">
            <a:avLst/>
          </a:prstGeom>
          <a:solidFill>
            <a:srgbClr val="BCC7E2">
              <a:alpha val="69804"/>
            </a:srgbClr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6</a:t>
            </a:r>
            <a:endParaRPr lang="ru-RU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793302" y="5032885"/>
            <a:ext cx="214038" cy="369332"/>
          </a:xfrm>
          <a:prstGeom prst="rect">
            <a:avLst/>
          </a:prstGeom>
          <a:solidFill>
            <a:srgbClr val="BCC7E2">
              <a:alpha val="69804"/>
            </a:srgbClr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</a:t>
            </a:r>
            <a:endParaRPr lang="ru-RU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-12016" y="7175579"/>
            <a:ext cx="288032" cy="369332"/>
          </a:xfrm>
          <a:prstGeom prst="rect">
            <a:avLst/>
          </a:prstGeom>
          <a:solidFill>
            <a:srgbClr val="C0B8BD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6</a:t>
            </a:r>
            <a:endParaRPr lang="ru-RU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3" name="Picture 2" descr="D:\фотографии\фото архив школы 93 тольятти\2005-2006 гражданин\материал для работы\экспонаты музея 1\P421007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2" t="3687" r="3735" b="7438"/>
          <a:stretch/>
        </p:blipFill>
        <p:spPr bwMode="auto">
          <a:xfrm rot="5400000">
            <a:off x="7002424" y="2173043"/>
            <a:ext cx="1983675" cy="1574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7" name="Прямоугольник 16"/>
          <p:cNvSpPr/>
          <p:nvPr/>
        </p:nvSpPr>
        <p:spPr>
          <a:xfrm>
            <a:off x="8565758" y="3583038"/>
            <a:ext cx="215993" cy="369332"/>
          </a:xfrm>
          <a:prstGeom prst="rect">
            <a:avLst/>
          </a:prstGeom>
          <a:solidFill>
            <a:srgbClr val="BCC7E2">
              <a:alpha val="69804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</a:t>
            </a:r>
            <a:endParaRPr lang="ru-RU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596510" y="5014542"/>
            <a:ext cx="214038" cy="369332"/>
          </a:xfrm>
          <a:prstGeom prst="rect">
            <a:avLst/>
          </a:prstGeom>
          <a:solidFill>
            <a:srgbClr val="BCC7E2">
              <a:alpha val="69804"/>
            </a:srgbClr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8</a:t>
            </a:r>
            <a:endParaRPr lang="ru-RU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952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D:\гражданин\20-21\музей для сайта\фото\экскурсия в музей отваги 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7131" b="6337"/>
          <a:stretch/>
        </p:blipFill>
        <p:spPr bwMode="auto">
          <a:xfrm rot="16200000">
            <a:off x="337293" y="2017801"/>
            <a:ext cx="2113164" cy="2454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" name="Picture 2" descr="D:\гражданин\20-21\музей для сайта\фото\Экскурсия в музей отваги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8" r="13259"/>
          <a:stretch/>
        </p:blipFill>
        <p:spPr bwMode="auto">
          <a:xfrm>
            <a:off x="971600" y="4322558"/>
            <a:ext cx="2499499" cy="2345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8" name="Рисунок 27" descr="DSC03837"/>
          <p:cNvPicPr/>
          <p:nvPr/>
        </p:nvPicPr>
        <p:blipFill rotWithShape="1">
          <a:blip r:embed="rId5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7"/>
          <a:stretch/>
        </p:blipFill>
        <p:spPr bwMode="auto">
          <a:xfrm>
            <a:off x="7001167" y="4177491"/>
            <a:ext cx="2095610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Picture 3" descr="G:\фотографии\19-20\юнармия\IMG_20191210_13154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1" t="26998" b="11634"/>
          <a:stretch/>
        </p:blipFill>
        <p:spPr bwMode="auto">
          <a:xfrm>
            <a:off x="3626067" y="2180124"/>
            <a:ext cx="3256208" cy="3309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5" name="Прямоугольник 34"/>
          <p:cNvSpPr/>
          <p:nvPr/>
        </p:nvSpPr>
        <p:spPr>
          <a:xfrm>
            <a:off x="-3200" y="-41752"/>
            <a:ext cx="9144000" cy="1886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-15848" y="273156"/>
            <a:ext cx="9131730" cy="15716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400" dirty="0"/>
              <a:t>В рамках занятий используются экспонаты музея, видео и фотоматериалы, переданные партнерами музея, истории об отважных людях, наших земляков, награжденных медалью за отвагу, рассказы очевидцев о военных событиях</a:t>
            </a:r>
            <a:r>
              <a:rPr lang="ru-RU" sz="2800" dirty="0"/>
              <a:t>. 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-15848" y="1865939"/>
            <a:ext cx="9144000" cy="26323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38" name="Группа 37"/>
          <p:cNvGrpSpPr/>
          <p:nvPr/>
        </p:nvGrpSpPr>
        <p:grpSpPr>
          <a:xfrm>
            <a:off x="12270" y="0"/>
            <a:ext cx="9131730" cy="273156"/>
            <a:chOff x="-3193699" y="4284060"/>
            <a:chExt cx="2088232" cy="273156"/>
          </a:xfrm>
        </p:grpSpPr>
        <p:sp>
          <p:nvSpPr>
            <p:cNvPr id="39" name="Прямоугольник 25">
              <a:extLst>
                <a:ext uri="{FF2B5EF4-FFF2-40B4-BE49-F238E27FC236}">
                  <a16:creationId xmlns:a16="http://schemas.microsoft.com/office/drawing/2014/main" xmlns="" id="{91066349-F537-4ED3-A8C0-9D2815E453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193699" y="4284060"/>
              <a:ext cx="2088232" cy="2731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1">
                <a:latin typeface="Times New Roman" panose="02020603050405020304" pitchFamily="18" charset="0"/>
              </a:endParaRPr>
            </a:p>
          </p:txBody>
        </p:sp>
        <p:sp>
          <p:nvSpPr>
            <p:cNvPr id="40" name="Прямоугольник 29">
              <a:extLst>
                <a:ext uri="{FF2B5EF4-FFF2-40B4-BE49-F238E27FC236}">
                  <a16:creationId xmlns:a16="http://schemas.microsoft.com/office/drawing/2014/main" xmlns="" id="{1B758C20-EDB9-4E19-9CDD-EB83EC6685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193699" y="4284060"/>
              <a:ext cx="1652797" cy="27315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1">
                <a:latin typeface="Times New Roman" panose="02020603050405020304" pitchFamily="18" charset="0"/>
              </a:endParaRPr>
            </a:p>
          </p:txBody>
        </p:sp>
        <p:sp>
          <p:nvSpPr>
            <p:cNvPr id="41" name="Прямоугольник 33">
              <a:extLst>
                <a:ext uri="{FF2B5EF4-FFF2-40B4-BE49-F238E27FC236}">
                  <a16:creationId xmlns:a16="http://schemas.microsoft.com/office/drawing/2014/main" xmlns="" id="{E9A6605D-E6BE-4547-8DEB-1A3AC4E015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193699" y="4284060"/>
              <a:ext cx="1007984" cy="27315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1">
                <a:latin typeface="Times New Roman" panose="02020603050405020304" pitchFamily="18" charset="0"/>
              </a:endParaRPr>
            </a:p>
          </p:txBody>
        </p:sp>
        <p:sp>
          <p:nvSpPr>
            <p:cNvPr id="42" name="Прямоугольник 37">
              <a:extLst>
                <a:ext uri="{FF2B5EF4-FFF2-40B4-BE49-F238E27FC236}">
                  <a16:creationId xmlns:a16="http://schemas.microsoft.com/office/drawing/2014/main" xmlns="" id="{9EDE7ED6-A8AE-4E9E-802C-EFC175BE70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193699" y="4284060"/>
              <a:ext cx="370582" cy="27315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1"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775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фотографии\20-21\юнармия\с борисовым\IMG_20201103_1415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00809"/>
            <a:ext cx="2947120" cy="2210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https://sun9-77.userapi.com/impg/K_ShIoqq9kTTXiI13CIlZchyjOjFKv779cYO9Q/MbYlx5FWU-Y.jpg?size=1280x960&amp;quality=96&amp;sign=9b3edca29b34e793f4df4b4c6791592c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0" y="1700808"/>
            <a:ext cx="2979080" cy="223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87.userapi.com/impg/a_thqmK1W0CcL4iOpf1rOm4-pEgLMtqrNGgzsQ/LwiwodRohoU.jpg?size=1280x960&amp;quality=96&amp;sign=28a0a70ec4fdec7f55e3b0030537eb86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88" y="4023066"/>
            <a:ext cx="3816424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41.userapi.com/impg/DcslCXa-pnSmU8pOFNWjIQPXUJDJNDiTvH9jdw/8Qh9qrfPPjk.jpg?size=1280x960&amp;quality=96&amp;sign=cc419cfa8d37ca667d8cc117b705e0bb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23066"/>
            <a:ext cx="3816424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71.userapi.com/impg/_Wl9RghBQETUdvFbykB8ei2fO08jQS1kNHYdOw/-J6fZyZbkLQ.jpg?size=1280x960&amp;quality=96&amp;sign=7f0c95115a986ec9bb8a6e918ae9bad5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911" y="1700808"/>
            <a:ext cx="2947121" cy="221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-3200" y="-41752"/>
            <a:ext cx="9144000" cy="1598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-15848" y="273156"/>
            <a:ext cx="9131730" cy="10676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400" dirty="0"/>
              <a:t>В</a:t>
            </a:r>
            <a:r>
              <a:rPr lang="ru-RU" sz="2400" dirty="0" smtClean="0"/>
              <a:t> </a:t>
            </a:r>
            <a:r>
              <a:rPr lang="ru-RU" sz="2400" dirty="0"/>
              <a:t>рамках программы «Формула Отваги. Юнармейцы»  и «К защите Отечества готов!» мы сотрудничаем с ВООВ ТМО «Боевое братство», ВИК «Патриоты». </a:t>
            </a:r>
            <a:r>
              <a:rPr lang="ru-RU" sz="2400" dirty="0" smtClean="0"/>
              <a:t> 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3200" y="1340768"/>
            <a:ext cx="9144000" cy="26323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2270" y="0"/>
            <a:ext cx="9131730" cy="273156"/>
            <a:chOff x="-3193699" y="4284060"/>
            <a:chExt cx="2088232" cy="273156"/>
          </a:xfrm>
        </p:grpSpPr>
        <p:sp>
          <p:nvSpPr>
            <p:cNvPr id="12" name="Прямоугольник 25">
              <a:extLst>
                <a:ext uri="{FF2B5EF4-FFF2-40B4-BE49-F238E27FC236}">
                  <a16:creationId xmlns:a16="http://schemas.microsoft.com/office/drawing/2014/main" xmlns="" id="{91066349-F537-4ED3-A8C0-9D2815E453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193699" y="4284060"/>
              <a:ext cx="2088232" cy="2731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1">
                <a:latin typeface="Times New Roman" panose="02020603050405020304" pitchFamily="18" charset="0"/>
              </a:endParaRPr>
            </a:p>
          </p:txBody>
        </p:sp>
        <p:sp>
          <p:nvSpPr>
            <p:cNvPr id="13" name="Прямоугольник 29">
              <a:extLst>
                <a:ext uri="{FF2B5EF4-FFF2-40B4-BE49-F238E27FC236}">
                  <a16:creationId xmlns:a16="http://schemas.microsoft.com/office/drawing/2014/main" xmlns="" id="{1B758C20-EDB9-4E19-9CDD-EB83EC6685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193699" y="4284060"/>
              <a:ext cx="1652797" cy="27315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1">
                <a:latin typeface="Times New Roman" panose="02020603050405020304" pitchFamily="18" charset="0"/>
              </a:endParaRPr>
            </a:p>
          </p:txBody>
        </p:sp>
        <p:sp>
          <p:nvSpPr>
            <p:cNvPr id="14" name="Прямоугольник 33">
              <a:extLst>
                <a:ext uri="{FF2B5EF4-FFF2-40B4-BE49-F238E27FC236}">
                  <a16:creationId xmlns:a16="http://schemas.microsoft.com/office/drawing/2014/main" xmlns="" id="{E9A6605D-E6BE-4547-8DEB-1A3AC4E015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193699" y="4284060"/>
              <a:ext cx="1007984" cy="27315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1">
                <a:latin typeface="Times New Roman" panose="02020603050405020304" pitchFamily="18" charset="0"/>
              </a:endParaRPr>
            </a:p>
          </p:txBody>
        </p:sp>
        <p:sp>
          <p:nvSpPr>
            <p:cNvPr id="15" name="Прямоугольник 37">
              <a:extLst>
                <a:ext uri="{FF2B5EF4-FFF2-40B4-BE49-F238E27FC236}">
                  <a16:creationId xmlns:a16="http://schemas.microsoft.com/office/drawing/2014/main" xmlns="" id="{9EDE7ED6-A8AE-4E9E-802C-EFC175BE70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193699" y="4284060"/>
              <a:ext cx="370582" cy="27315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1"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89689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7836</TotalTime>
  <Words>746</Words>
  <Application>Microsoft Office PowerPoint</Application>
  <PresentationFormat>Экран (4:3)</PresentationFormat>
  <Paragraphs>102</Paragraphs>
  <Slides>22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admin</cp:lastModifiedBy>
  <cp:revision>587</cp:revision>
  <dcterms:created xsi:type="dcterms:W3CDTF">2021-04-05T10:02:31Z</dcterms:created>
  <dcterms:modified xsi:type="dcterms:W3CDTF">2023-01-25T17:46:02Z</dcterms:modified>
</cp:coreProperties>
</file>